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8" r:id="rId3"/>
    <p:sldId id="257" r:id="rId4"/>
    <p:sldId id="258" r:id="rId5"/>
    <p:sldId id="988" r:id="rId6"/>
    <p:sldId id="989" r:id="rId7"/>
    <p:sldId id="259" r:id="rId8"/>
    <p:sldId id="987" r:id="rId9"/>
    <p:sldId id="1010" r:id="rId10"/>
    <p:sldId id="267" r:id="rId11"/>
    <p:sldId id="260" r:id="rId12"/>
    <p:sldId id="264" r:id="rId13"/>
    <p:sldId id="265" r:id="rId14"/>
    <p:sldId id="266" r:id="rId15"/>
    <p:sldId id="269" r:id="rId16"/>
    <p:sldId id="991" r:id="rId17"/>
    <p:sldId id="992" r:id="rId18"/>
    <p:sldId id="993" r:id="rId19"/>
    <p:sldId id="994" r:id="rId20"/>
    <p:sldId id="998" r:id="rId21"/>
    <p:sldId id="999" r:id="rId22"/>
    <p:sldId id="1003" r:id="rId23"/>
    <p:sldId id="1004" r:id="rId24"/>
    <p:sldId id="1005" r:id="rId25"/>
    <p:sldId id="1000" r:id="rId26"/>
    <p:sldId id="1009" r:id="rId27"/>
    <p:sldId id="1008" r:id="rId28"/>
    <p:sldId id="997" r:id="rId29"/>
    <p:sldId id="271" r:id="rId30"/>
    <p:sldId id="273" r:id="rId31"/>
    <p:sldId id="274" r:id="rId32"/>
    <p:sldId id="995" r:id="rId33"/>
    <p:sldId id="1001" r:id="rId34"/>
    <p:sldId id="996" r:id="rId35"/>
    <p:sldId id="1002" r:id="rId36"/>
    <p:sldId id="278" r:id="rId37"/>
    <p:sldId id="270" r:id="rId38"/>
    <p:sldId id="27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0012"/>
    <a:srgbClr val="FFF3F4"/>
    <a:srgbClr val="FFF13F"/>
    <a:srgbClr val="FFDA3F"/>
    <a:srgbClr val="F79646"/>
    <a:srgbClr val="44546A"/>
    <a:srgbClr val="376092"/>
    <a:srgbClr val="D65B5B"/>
    <a:srgbClr val="9FEB53"/>
    <a:srgbClr val="E8E8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601844-14BC-4D85-986A-B19E8F89154C}" type="datetimeFigureOut">
              <a:rPr lang="zh-CN" altLang="en-US" smtClean="0"/>
              <a:t>2024/1/3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9D85E8-BC01-41F8-A1EB-7DB571CC31A4}" type="slidenum">
              <a:rPr lang="zh-CN" altLang="en-US" smtClean="0"/>
              <a:t>‹#›</a:t>
            </a:fld>
            <a:endParaRPr lang="zh-CN" altLang="en-US"/>
          </a:p>
        </p:txBody>
      </p:sp>
    </p:spTree>
    <p:extLst>
      <p:ext uri="{BB962C8B-B14F-4D97-AF65-F5344CB8AC3E}">
        <p14:creationId xmlns:p14="http://schemas.microsoft.com/office/powerpoint/2010/main" val="3824660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a:t>
            </a:r>
            <a:r>
              <a:rPr lang="en-US" altLang="zh-CN" dirty="0"/>
              <a:t>neo4j</a:t>
            </a:r>
            <a:r>
              <a:rPr lang="zh-CN" altLang="en-US" dirty="0"/>
              <a:t>底层是</a:t>
            </a:r>
            <a:r>
              <a:rPr lang="en-US" altLang="zh-CN" dirty="0"/>
              <a:t>java</a:t>
            </a:r>
            <a:r>
              <a:rPr lang="zh-CN" altLang="en-US" dirty="0"/>
              <a:t>编写，所以增加</a:t>
            </a:r>
            <a:r>
              <a:rPr lang="en-US" altLang="zh-CN" dirty="0" err="1"/>
              <a:t>jvm</a:t>
            </a:r>
            <a:r>
              <a:rPr lang="zh-CN" altLang="en-US" dirty="0"/>
              <a:t>（</a:t>
            </a:r>
            <a:r>
              <a:rPr lang="en-US" altLang="zh-CN" dirty="0"/>
              <a:t>java virtual machine</a:t>
            </a:r>
            <a:r>
              <a:rPr lang="zh-CN" altLang="en-US" dirty="0"/>
              <a:t>）能提高速度</a:t>
            </a:r>
          </a:p>
        </p:txBody>
      </p:sp>
      <p:sp>
        <p:nvSpPr>
          <p:cNvPr id="4" name="灯片编号占位符 3"/>
          <p:cNvSpPr>
            <a:spLocks noGrp="1"/>
          </p:cNvSpPr>
          <p:nvPr>
            <p:ph type="sldNum" sz="quarter" idx="5"/>
          </p:nvPr>
        </p:nvSpPr>
        <p:spPr/>
        <p:txBody>
          <a:bodyPr/>
          <a:lstStyle/>
          <a:p>
            <a:fld id="{F89D85E8-BC01-41F8-A1EB-7DB571CC31A4}" type="slidenum">
              <a:rPr lang="zh-CN" altLang="en-US" smtClean="0"/>
              <a:t>12</a:t>
            </a:fld>
            <a:endParaRPr lang="zh-CN" altLang="en-US"/>
          </a:p>
        </p:txBody>
      </p:sp>
    </p:spTree>
    <p:extLst>
      <p:ext uri="{BB962C8B-B14F-4D97-AF65-F5344CB8AC3E}">
        <p14:creationId xmlns:p14="http://schemas.microsoft.com/office/powerpoint/2010/main" val="3854830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13685-ADFE-04F2-6DFF-DE01AB7CC37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9C49FBB-31DE-F4B2-6E85-F316CC40A8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5BFF016-5EFC-00FC-090F-84769F192FBE}"/>
              </a:ext>
            </a:extLst>
          </p:cNvPr>
          <p:cNvSpPr>
            <a:spLocks noGrp="1"/>
          </p:cNvSpPr>
          <p:nvPr>
            <p:ph type="dt" sz="half" idx="10"/>
          </p:nvPr>
        </p:nvSpPr>
        <p:spPr/>
        <p:txBody>
          <a:bodyPr/>
          <a:lstStyle/>
          <a:p>
            <a:fld id="{A700D02C-4525-490C-A721-9FAC4E679801}" type="datetimeFigureOut">
              <a:rPr lang="zh-CN" altLang="en-US" smtClean="0"/>
              <a:t>2024/1/3</a:t>
            </a:fld>
            <a:endParaRPr lang="zh-CN" altLang="en-US"/>
          </a:p>
        </p:txBody>
      </p:sp>
      <p:sp>
        <p:nvSpPr>
          <p:cNvPr id="5" name="页脚占位符 4">
            <a:extLst>
              <a:ext uri="{FF2B5EF4-FFF2-40B4-BE49-F238E27FC236}">
                <a16:creationId xmlns:a16="http://schemas.microsoft.com/office/drawing/2014/main" id="{C50F16EF-A6C5-6AF0-4E67-35606DF305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76BE55-DE11-599B-2F8D-D6C32C4E47FF}"/>
              </a:ext>
            </a:extLst>
          </p:cNvPr>
          <p:cNvSpPr>
            <a:spLocks noGrp="1"/>
          </p:cNvSpPr>
          <p:nvPr>
            <p:ph type="sldNum" sz="quarter" idx="12"/>
          </p:nvPr>
        </p:nvSpPr>
        <p:spPr/>
        <p:txBody>
          <a:body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117991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71E32-3290-E577-8B9E-23CA252CF0F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E6888ED-343D-3A3F-15B7-3238A2733A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BA28BC-2953-0AD3-6490-82C9459FB013}"/>
              </a:ext>
            </a:extLst>
          </p:cNvPr>
          <p:cNvSpPr>
            <a:spLocks noGrp="1"/>
          </p:cNvSpPr>
          <p:nvPr>
            <p:ph type="dt" sz="half" idx="10"/>
          </p:nvPr>
        </p:nvSpPr>
        <p:spPr/>
        <p:txBody>
          <a:bodyPr/>
          <a:lstStyle/>
          <a:p>
            <a:fld id="{A700D02C-4525-490C-A721-9FAC4E679801}" type="datetimeFigureOut">
              <a:rPr lang="zh-CN" altLang="en-US" smtClean="0"/>
              <a:t>2024/1/3</a:t>
            </a:fld>
            <a:endParaRPr lang="zh-CN" altLang="en-US"/>
          </a:p>
        </p:txBody>
      </p:sp>
      <p:sp>
        <p:nvSpPr>
          <p:cNvPr id="5" name="页脚占位符 4">
            <a:extLst>
              <a:ext uri="{FF2B5EF4-FFF2-40B4-BE49-F238E27FC236}">
                <a16:creationId xmlns:a16="http://schemas.microsoft.com/office/drawing/2014/main" id="{E9ADE66E-FA9C-0F3F-6ADF-657B889DBA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9C542A-F65F-35A4-A064-BAD3D608255F}"/>
              </a:ext>
            </a:extLst>
          </p:cNvPr>
          <p:cNvSpPr>
            <a:spLocks noGrp="1"/>
          </p:cNvSpPr>
          <p:nvPr>
            <p:ph type="sldNum" sz="quarter" idx="12"/>
          </p:nvPr>
        </p:nvSpPr>
        <p:spPr/>
        <p:txBody>
          <a:body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1685665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615385-8B47-9BDE-69C6-C93EC577427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0BB77B-E850-7643-1A09-8E4ADE9D6E1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795E65-7D7A-FDB0-B4D4-0764F1AF5AD0}"/>
              </a:ext>
            </a:extLst>
          </p:cNvPr>
          <p:cNvSpPr>
            <a:spLocks noGrp="1"/>
          </p:cNvSpPr>
          <p:nvPr>
            <p:ph type="dt" sz="half" idx="10"/>
          </p:nvPr>
        </p:nvSpPr>
        <p:spPr/>
        <p:txBody>
          <a:bodyPr/>
          <a:lstStyle/>
          <a:p>
            <a:fld id="{A700D02C-4525-490C-A721-9FAC4E679801}" type="datetimeFigureOut">
              <a:rPr lang="zh-CN" altLang="en-US" smtClean="0"/>
              <a:t>2024/1/3</a:t>
            </a:fld>
            <a:endParaRPr lang="zh-CN" altLang="en-US"/>
          </a:p>
        </p:txBody>
      </p:sp>
      <p:sp>
        <p:nvSpPr>
          <p:cNvPr id="5" name="页脚占位符 4">
            <a:extLst>
              <a:ext uri="{FF2B5EF4-FFF2-40B4-BE49-F238E27FC236}">
                <a16:creationId xmlns:a16="http://schemas.microsoft.com/office/drawing/2014/main" id="{E280793E-065B-4839-FDA8-F5583B68D0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CB0A4A-FAE2-6FCA-C3E3-DC3F265D36F6}"/>
              </a:ext>
            </a:extLst>
          </p:cNvPr>
          <p:cNvSpPr>
            <a:spLocks noGrp="1"/>
          </p:cNvSpPr>
          <p:nvPr>
            <p:ph type="sldNum" sz="quarter" idx="12"/>
          </p:nvPr>
        </p:nvSpPr>
        <p:spPr/>
        <p:txBody>
          <a:body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262096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51B48F-93D2-1BF0-637C-53E02E39B89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AFC479-F236-A132-5274-A2EAB74EEE6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8BD1815-BA79-7B8C-B24F-D776038E30D0}"/>
              </a:ext>
            </a:extLst>
          </p:cNvPr>
          <p:cNvSpPr>
            <a:spLocks noGrp="1"/>
          </p:cNvSpPr>
          <p:nvPr>
            <p:ph type="dt" sz="half" idx="10"/>
          </p:nvPr>
        </p:nvSpPr>
        <p:spPr/>
        <p:txBody>
          <a:bodyPr/>
          <a:lstStyle/>
          <a:p>
            <a:fld id="{A700D02C-4525-490C-A721-9FAC4E679801}" type="datetimeFigureOut">
              <a:rPr lang="zh-CN" altLang="en-US" smtClean="0"/>
              <a:t>2024/1/3</a:t>
            </a:fld>
            <a:endParaRPr lang="zh-CN" altLang="en-US"/>
          </a:p>
        </p:txBody>
      </p:sp>
      <p:sp>
        <p:nvSpPr>
          <p:cNvPr id="5" name="页脚占位符 4">
            <a:extLst>
              <a:ext uri="{FF2B5EF4-FFF2-40B4-BE49-F238E27FC236}">
                <a16:creationId xmlns:a16="http://schemas.microsoft.com/office/drawing/2014/main" id="{1BD0630B-874F-8EEF-A2C4-124E095427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49F8AA-833D-C631-FB11-79EA89B6C772}"/>
              </a:ext>
            </a:extLst>
          </p:cNvPr>
          <p:cNvSpPr>
            <a:spLocks noGrp="1"/>
          </p:cNvSpPr>
          <p:nvPr>
            <p:ph type="sldNum" sz="quarter" idx="12"/>
          </p:nvPr>
        </p:nvSpPr>
        <p:spPr/>
        <p:txBody>
          <a:body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744993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C9D7D-D2F1-6229-C427-E22CB4ECD39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B68CE71-DB46-EA0B-B9D3-EF6DA861B0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7B5A205-7806-A9AE-1A1C-28E44F04D418}"/>
              </a:ext>
            </a:extLst>
          </p:cNvPr>
          <p:cNvSpPr>
            <a:spLocks noGrp="1"/>
          </p:cNvSpPr>
          <p:nvPr>
            <p:ph type="dt" sz="half" idx="10"/>
          </p:nvPr>
        </p:nvSpPr>
        <p:spPr/>
        <p:txBody>
          <a:bodyPr/>
          <a:lstStyle/>
          <a:p>
            <a:fld id="{A700D02C-4525-490C-A721-9FAC4E679801}" type="datetimeFigureOut">
              <a:rPr lang="zh-CN" altLang="en-US" smtClean="0"/>
              <a:t>2024/1/3</a:t>
            </a:fld>
            <a:endParaRPr lang="zh-CN" altLang="en-US"/>
          </a:p>
        </p:txBody>
      </p:sp>
      <p:sp>
        <p:nvSpPr>
          <p:cNvPr id="5" name="页脚占位符 4">
            <a:extLst>
              <a:ext uri="{FF2B5EF4-FFF2-40B4-BE49-F238E27FC236}">
                <a16:creationId xmlns:a16="http://schemas.microsoft.com/office/drawing/2014/main" id="{9AE797A9-51B0-5CEA-AD42-FB517050D7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32A183-6929-30C5-209A-4D3B985B41B0}"/>
              </a:ext>
            </a:extLst>
          </p:cNvPr>
          <p:cNvSpPr>
            <a:spLocks noGrp="1"/>
          </p:cNvSpPr>
          <p:nvPr>
            <p:ph type="sldNum" sz="quarter" idx="12"/>
          </p:nvPr>
        </p:nvSpPr>
        <p:spPr/>
        <p:txBody>
          <a:body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983685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E2444-2EEE-1793-A8A7-0F38C2FD31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176727-FE67-38DC-E02A-10777285077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DD7A890-C4D3-3658-4F30-A72325586F0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CA24492-3684-9D96-2272-B420A370E4FA}"/>
              </a:ext>
            </a:extLst>
          </p:cNvPr>
          <p:cNvSpPr>
            <a:spLocks noGrp="1"/>
          </p:cNvSpPr>
          <p:nvPr>
            <p:ph type="dt" sz="half" idx="10"/>
          </p:nvPr>
        </p:nvSpPr>
        <p:spPr/>
        <p:txBody>
          <a:bodyPr/>
          <a:lstStyle/>
          <a:p>
            <a:fld id="{A700D02C-4525-490C-A721-9FAC4E679801}" type="datetimeFigureOut">
              <a:rPr lang="zh-CN" altLang="en-US" smtClean="0"/>
              <a:t>2024/1/3</a:t>
            </a:fld>
            <a:endParaRPr lang="zh-CN" altLang="en-US"/>
          </a:p>
        </p:txBody>
      </p:sp>
      <p:sp>
        <p:nvSpPr>
          <p:cNvPr id="6" name="页脚占位符 5">
            <a:extLst>
              <a:ext uri="{FF2B5EF4-FFF2-40B4-BE49-F238E27FC236}">
                <a16:creationId xmlns:a16="http://schemas.microsoft.com/office/drawing/2014/main" id="{06D1CE80-EC31-66EB-1A14-CCB262C9D0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736928-A011-8FB4-374C-BBC02F761A19}"/>
              </a:ext>
            </a:extLst>
          </p:cNvPr>
          <p:cNvSpPr>
            <a:spLocks noGrp="1"/>
          </p:cNvSpPr>
          <p:nvPr>
            <p:ph type="sldNum" sz="quarter" idx="12"/>
          </p:nvPr>
        </p:nvSpPr>
        <p:spPr/>
        <p:txBody>
          <a:body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165893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F96E5-6F9A-BB5A-4B96-74B0881BD90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CBEEF7E-9E55-8AF7-7EB9-9BE918A140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F799FD5-17CA-6350-3BFD-2F2395C94E1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1EBDAF5-D903-701F-0AB9-F432864C26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0A90298-1034-2E49-59A9-09C563208D2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45DA82-F8BE-5461-F779-580D5640504E}"/>
              </a:ext>
            </a:extLst>
          </p:cNvPr>
          <p:cNvSpPr>
            <a:spLocks noGrp="1"/>
          </p:cNvSpPr>
          <p:nvPr>
            <p:ph type="dt" sz="half" idx="10"/>
          </p:nvPr>
        </p:nvSpPr>
        <p:spPr/>
        <p:txBody>
          <a:bodyPr/>
          <a:lstStyle/>
          <a:p>
            <a:fld id="{A700D02C-4525-490C-A721-9FAC4E679801}" type="datetimeFigureOut">
              <a:rPr lang="zh-CN" altLang="en-US" smtClean="0"/>
              <a:t>2024/1/3</a:t>
            </a:fld>
            <a:endParaRPr lang="zh-CN" altLang="en-US"/>
          </a:p>
        </p:txBody>
      </p:sp>
      <p:sp>
        <p:nvSpPr>
          <p:cNvPr id="8" name="页脚占位符 7">
            <a:extLst>
              <a:ext uri="{FF2B5EF4-FFF2-40B4-BE49-F238E27FC236}">
                <a16:creationId xmlns:a16="http://schemas.microsoft.com/office/drawing/2014/main" id="{51EE8473-393D-49F6-BA5C-2DD98DBB661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B46226F-3BF4-A245-4DEB-C3AE1835600B}"/>
              </a:ext>
            </a:extLst>
          </p:cNvPr>
          <p:cNvSpPr>
            <a:spLocks noGrp="1"/>
          </p:cNvSpPr>
          <p:nvPr>
            <p:ph type="sldNum" sz="quarter" idx="12"/>
          </p:nvPr>
        </p:nvSpPr>
        <p:spPr/>
        <p:txBody>
          <a:body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347133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F8099-6FBF-8448-830B-D5A8E410C92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1B8FA54-B83D-AAF9-C740-1AD0DA33D73D}"/>
              </a:ext>
            </a:extLst>
          </p:cNvPr>
          <p:cNvSpPr>
            <a:spLocks noGrp="1"/>
          </p:cNvSpPr>
          <p:nvPr>
            <p:ph type="dt" sz="half" idx="10"/>
          </p:nvPr>
        </p:nvSpPr>
        <p:spPr/>
        <p:txBody>
          <a:bodyPr/>
          <a:lstStyle/>
          <a:p>
            <a:fld id="{A700D02C-4525-490C-A721-9FAC4E679801}" type="datetimeFigureOut">
              <a:rPr lang="zh-CN" altLang="en-US" smtClean="0"/>
              <a:t>2024/1/3</a:t>
            </a:fld>
            <a:endParaRPr lang="zh-CN" altLang="en-US"/>
          </a:p>
        </p:txBody>
      </p:sp>
      <p:sp>
        <p:nvSpPr>
          <p:cNvPr id="4" name="页脚占位符 3">
            <a:extLst>
              <a:ext uri="{FF2B5EF4-FFF2-40B4-BE49-F238E27FC236}">
                <a16:creationId xmlns:a16="http://schemas.microsoft.com/office/drawing/2014/main" id="{0E2E62D5-71FC-2290-3EB2-936E99210B6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CB54A27-E4BD-8881-72F3-9A84F396AEA8}"/>
              </a:ext>
            </a:extLst>
          </p:cNvPr>
          <p:cNvSpPr>
            <a:spLocks noGrp="1"/>
          </p:cNvSpPr>
          <p:nvPr>
            <p:ph type="sldNum" sz="quarter" idx="12"/>
          </p:nvPr>
        </p:nvSpPr>
        <p:spPr/>
        <p:txBody>
          <a:body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1774030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90BAC3D-93C2-05CB-5094-9DF66B86A277}"/>
              </a:ext>
            </a:extLst>
          </p:cNvPr>
          <p:cNvSpPr>
            <a:spLocks noGrp="1"/>
          </p:cNvSpPr>
          <p:nvPr>
            <p:ph type="dt" sz="half" idx="10"/>
          </p:nvPr>
        </p:nvSpPr>
        <p:spPr/>
        <p:txBody>
          <a:bodyPr/>
          <a:lstStyle/>
          <a:p>
            <a:fld id="{A700D02C-4525-490C-A721-9FAC4E679801}" type="datetimeFigureOut">
              <a:rPr lang="zh-CN" altLang="en-US" smtClean="0"/>
              <a:t>2024/1/3</a:t>
            </a:fld>
            <a:endParaRPr lang="zh-CN" altLang="en-US"/>
          </a:p>
        </p:txBody>
      </p:sp>
      <p:sp>
        <p:nvSpPr>
          <p:cNvPr id="3" name="页脚占位符 2">
            <a:extLst>
              <a:ext uri="{FF2B5EF4-FFF2-40B4-BE49-F238E27FC236}">
                <a16:creationId xmlns:a16="http://schemas.microsoft.com/office/drawing/2014/main" id="{449BE6C5-09F4-CA8C-D789-5FDDE8B0981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3AABE92-F02B-DC94-DC4B-B68A2E477405}"/>
              </a:ext>
            </a:extLst>
          </p:cNvPr>
          <p:cNvSpPr>
            <a:spLocks noGrp="1"/>
          </p:cNvSpPr>
          <p:nvPr>
            <p:ph type="sldNum" sz="quarter" idx="12"/>
          </p:nvPr>
        </p:nvSpPr>
        <p:spPr/>
        <p:txBody>
          <a:body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323440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89E9CD-3890-6522-2F9E-80E0F8E15EC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98F7EB0-6151-25D2-D71D-31BD5C5BA2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3B38B5-C0BB-9D5D-4DF8-415DC913C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9FAABC-50D6-C963-2886-F7F588556DD7}"/>
              </a:ext>
            </a:extLst>
          </p:cNvPr>
          <p:cNvSpPr>
            <a:spLocks noGrp="1"/>
          </p:cNvSpPr>
          <p:nvPr>
            <p:ph type="dt" sz="half" idx="10"/>
          </p:nvPr>
        </p:nvSpPr>
        <p:spPr/>
        <p:txBody>
          <a:bodyPr/>
          <a:lstStyle/>
          <a:p>
            <a:fld id="{A700D02C-4525-490C-A721-9FAC4E679801}" type="datetimeFigureOut">
              <a:rPr lang="zh-CN" altLang="en-US" smtClean="0"/>
              <a:t>2024/1/3</a:t>
            </a:fld>
            <a:endParaRPr lang="zh-CN" altLang="en-US"/>
          </a:p>
        </p:txBody>
      </p:sp>
      <p:sp>
        <p:nvSpPr>
          <p:cNvPr id="6" name="页脚占位符 5">
            <a:extLst>
              <a:ext uri="{FF2B5EF4-FFF2-40B4-BE49-F238E27FC236}">
                <a16:creationId xmlns:a16="http://schemas.microsoft.com/office/drawing/2014/main" id="{87EFCC7C-CA31-0618-A7D6-7B89D288FB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891B58-1AE8-A984-2BDD-5D4249CB643D}"/>
              </a:ext>
            </a:extLst>
          </p:cNvPr>
          <p:cNvSpPr>
            <a:spLocks noGrp="1"/>
          </p:cNvSpPr>
          <p:nvPr>
            <p:ph type="sldNum" sz="quarter" idx="12"/>
          </p:nvPr>
        </p:nvSpPr>
        <p:spPr/>
        <p:txBody>
          <a:body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1132491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470F8-C01F-1F81-9FC6-DEEF629AEB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73C4EF-3054-0B44-8098-E4051D8B95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51A3746-1FDF-E1C4-CD38-6A2EB9C55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A2A6A4C-6CFA-FA8A-4571-B65852F5F0DA}"/>
              </a:ext>
            </a:extLst>
          </p:cNvPr>
          <p:cNvSpPr>
            <a:spLocks noGrp="1"/>
          </p:cNvSpPr>
          <p:nvPr>
            <p:ph type="dt" sz="half" idx="10"/>
          </p:nvPr>
        </p:nvSpPr>
        <p:spPr/>
        <p:txBody>
          <a:bodyPr/>
          <a:lstStyle/>
          <a:p>
            <a:fld id="{A700D02C-4525-490C-A721-9FAC4E679801}" type="datetimeFigureOut">
              <a:rPr lang="zh-CN" altLang="en-US" smtClean="0"/>
              <a:t>2024/1/3</a:t>
            </a:fld>
            <a:endParaRPr lang="zh-CN" altLang="en-US"/>
          </a:p>
        </p:txBody>
      </p:sp>
      <p:sp>
        <p:nvSpPr>
          <p:cNvPr id="6" name="页脚占位符 5">
            <a:extLst>
              <a:ext uri="{FF2B5EF4-FFF2-40B4-BE49-F238E27FC236}">
                <a16:creationId xmlns:a16="http://schemas.microsoft.com/office/drawing/2014/main" id="{8BEAC2C0-DB68-1E38-1789-3CC48C2E568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E1CB36-59BB-1325-A42C-1FA0240C9D8B}"/>
              </a:ext>
            </a:extLst>
          </p:cNvPr>
          <p:cNvSpPr>
            <a:spLocks noGrp="1"/>
          </p:cNvSpPr>
          <p:nvPr>
            <p:ph type="sldNum" sz="quarter" idx="12"/>
          </p:nvPr>
        </p:nvSpPr>
        <p:spPr/>
        <p:txBody>
          <a:body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1386319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0AE5EB2-E1BF-B5CB-3070-D05EF91211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8245C2A-40A7-2649-F0CF-3057925E9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12BEE6-ED30-A254-D1E9-EEA2F0D1A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00D02C-4525-490C-A721-9FAC4E679801}" type="datetimeFigureOut">
              <a:rPr lang="zh-CN" altLang="en-US" smtClean="0"/>
              <a:t>2024/1/3</a:t>
            </a:fld>
            <a:endParaRPr lang="zh-CN" altLang="en-US"/>
          </a:p>
        </p:txBody>
      </p:sp>
      <p:sp>
        <p:nvSpPr>
          <p:cNvPr id="5" name="页脚占位符 4">
            <a:extLst>
              <a:ext uri="{FF2B5EF4-FFF2-40B4-BE49-F238E27FC236}">
                <a16:creationId xmlns:a16="http://schemas.microsoft.com/office/drawing/2014/main" id="{D5BDC40F-4D67-176A-7AFE-A2AB31F960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A7824F3-2973-89FA-391E-333E9D0893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DBC034-6C78-46E6-993A-43C615E3E8C0}" type="slidenum">
              <a:rPr lang="zh-CN" altLang="en-US" smtClean="0"/>
              <a:t>‹#›</a:t>
            </a:fld>
            <a:endParaRPr lang="zh-CN" altLang="en-US"/>
          </a:p>
        </p:txBody>
      </p:sp>
    </p:spTree>
    <p:extLst>
      <p:ext uri="{BB962C8B-B14F-4D97-AF65-F5344CB8AC3E}">
        <p14:creationId xmlns:p14="http://schemas.microsoft.com/office/powerpoint/2010/main" val="813099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hdphoto" Target="../media/hdphoto1.wdp"/><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0B3293E-AD99-3CD7-77D3-DC47A85CD85D}"/>
              </a:ext>
            </a:extLst>
          </p:cNvPr>
          <p:cNvSpPr/>
          <p:nvPr/>
        </p:nvSpPr>
        <p:spPr>
          <a:xfrm>
            <a:off x="298175" y="1796967"/>
            <a:ext cx="11618842" cy="2727573"/>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dirty="0">
              <a:solidFill>
                <a:prstClr val="white"/>
              </a:solidFill>
              <a:latin typeface="Calibri" panose="020F0502020204030204"/>
              <a:ea typeface="幼圆" panose="02010509060101010101" charset="-122"/>
            </a:endParaRPr>
          </a:p>
        </p:txBody>
      </p:sp>
      <p:sp>
        <p:nvSpPr>
          <p:cNvPr id="7" name="文本框 6">
            <a:extLst>
              <a:ext uri="{FF2B5EF4-FFF2-40B4-BE49-F238E27FC236}">
                <a16:creationId xmlns:a16="http://schemas.microsoft.com/office/drawing/2014/main" id="{81862176-45A2-CBBB-CEFF-FBE6AA98390C}"/>
              </a:ext>
            </a:extLst>
          </p:cNvPr>
          <p:cNvSpPr txBox="1"/>
          <p:nvPr/>
        </p:nvSpPr>
        <p:spPr>
          <a:xfrm>
            <a:off x="0" y="2603410"/>
            <a:ext cx="12112625" cy="707886"/>
          </a:xfrm>
          <a:prstGeom prst="rect">
            <a:avLst/>
          </a:prstGeom>
          <a:noFill/>
        </p:spPr>
        <p:txBody>
          <a:bodyPr wrap="square" rtlCol="0" anchor="t">
            <a:sp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基于大数据的企业风险知识图谱平台设计与开发</a:t>
            </a:r>
          </a:p>
        </p:txBody>
      </p:sp>
      <p:sp>
        <p:nvSpPr>
          <p:cNvPr id="9" name="副标题 8">
            <a:extLst>
              <a:ext uri="{FF2B5EF4-FFF2-40B4-BE49-F238E27FC236}">
                <a16:creationId xmlns:a16="http://schemas.microsoft.com/office/drawing/2014/main" id="{16DAB30B-76DE-E1BF-5C63-EDAB51C1C2B6}"/>
              </a:ext>
            </a:extLst>
          </p:cNvPr>
          <p:cNvSpPr txBox="1">
            <a:spLocks noGrp="1"/>
          </p:cNvSpPr>
          <p:nvPr>
            <p:ph type="subTitle" idx="1"/>
          </p:nvPr>
        </p:nvSpPr>
        <p:spPr>
          <a:xfrm>
            <a:off x="7352908" y="5330983"/>
            <a:ext cx="4564109" cy="390876"/>
          </a:xfrm>
          <a:prstGeom prst="rect">
            <a:avLst/>
          </a:prstGeom>
          <a:noFill/>
        </p:spPr>
        <p:txBody>
          <a:bodyPr wrap="square" lIns="82296" tIns="41148" rIns="82296" bIns="41148" rtlCol="0">
            <a:spAutoFit/>
          </a:bodyPr>
          <a:lstStyle/>
          <a:p>
            <a:pPr algn="just" defTabSz="1097280">
              <a:lnSpc>
                <a:spcPts val="2400"/>
              </a:lnSpc>
            </a:pPr>
            <a:r>
              <a:rPr lang="zh-CN" altLang="en-US" sz="2000" b="1" dirty="0">
                <a:latin typeface="黑体" panose="02010609060101010101" charset="-122"/>
                <a:ea typeface="黑体" panose="02010609060101010101" charset="-122"/>
                <a:cs typeface="黑体" panose="02010609060101010101" charset="-122"/>
                <a:sym typeface="+mn-lt"/>
              </a:rPr>
              <a:t>小组成员： </a:t>
            </a:r>
            <a:r>
              <a:rPr lang="zh-CN" altLang="en-US" sz="2000" b="1" dirty="0">
                <a:latin typeface="黑体" panose="02010609060101010101" charset="-122"/>
                <a:ea typeface="黑体" panose="02010609060101010101" charset="-122"/>
                <a:sym typeface="+mn-lt"/>
              </a:rPr>
              <a:t>褚旭 </a:t>
            </a:r>
            <a:r>
              <a:rPr lang="zh-CN" altLang="en-US" sz="2000" b="1" dirty="0">
                <a:latin typeface="黑体" panose="02010609060101010101" charset="-122"/>
                <a:ea typeface="黑体" panose="02010609060101010101" charset="-122"/>
              </a:rPr>
              <a:t>张桐恩 霍嘉 陈文康</a:t>
            </a:r>
          </a:p>
        </p:txBody>
      </p:sp>
      <p:sp>
        <p:nvSpPr>
          <p:cNvPr id="10" name="文本框 9">
            <a:extLst>
              <a:ext uri="{FF2B5EF4-FFF2-40B4-BE49-F238E27FC236}">
                <a16:creationId xmlns:a16="http://schemas.microsoft.com/office/drawing/2014/main" id="{9FA55040-B970-445A-642B-93C99FF8F971}"/>
              </a:ext>
            </a:extLst>
          </p:cNvPr>
          <p:cNvSpPr txBox="1"/>
          <p:nvPr/>
        </p:nvSpPr>
        <p:spPr>
          <a:xfrm>
            <a:off x="551485" y="3869869"/>
            <a:ext cx="11112222" cy="400110"/>
          </a:xfrm>
          <a:prstGeom prst="rect">
            <a:avLst/>
          </a:prstGeom>
          <a:noFill/>
        </p:spPr>
        <p:txBody>
          <a:bodyPr wrap="square" rtlCol="0" anchor="t">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大数据分析技术与实践</a:t>
            </a:r>
          </a:p>
        </p:txBody>
      </p:sp>
      <p:pic>
        <p:nvPicPr>
          <p:cNvPr id="3" name="图片 2">
            <a:extLst>
              <a:ext uri="{FF2B5EF4-FFF2-40B4-BE49-F238E27FC236}">
                <a16:creationId xmlns:a16="http://schemas.microsoft.com/office/drawing/2014/main" id="{E4DC7204-A359-BA69-DAFA-4932BE94D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Tree>
    <p:extLst>
      <p:ext uri="{BB962C8B-B14F-4D97-AF65-F5344CB8AC3E}">
        <p14:creationId xmlns:p14="http://schemas.microsoft.com/office/powerpoint/2010/main" val="2712569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r="30000" b="-9000"/>
          </a:stretch>
        </a:blip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4A44CF5-DBCC-B5E0-69A5-4D9D06FC45E2}"/>
              </a:ext>
            </a:extLst>
          </p:cNvPr>
          <p:cNvGrpSpPr/>
          <p:nvPr/>
        </p:nvGrpSpPr>
        <p:grpSpPr>
          <a:xfrm>
            <a:off x="4966253" y="0"/>
            <a:ext cx="7225748" cy="6858000"/>
            <a:chOff x="4230757" y="0"/>
            <a:chExt cx="7160195" cy="6858000"/>
          </a:xfrm>
          <a:solidFill>
            <a:srgbClr val="8B0012"/>
          </a:solidFill>
        </p:grpSpPr>
        <p:sp>
          <p:nvSpPr>
            <p:cNvPr id="4" name="矩形 3">
              <a:extLst>
                <a:ext uri="{FF2B5EF4-FFF2-40B4-BE49-F238E27FC236}">
                  <a16:creationId xmlns:a16="http://schemas.microsoft.com/office/drawing/2014/main" id="{C78BC45D-A578-90A1-7675-96B334DF6B00}"/>
                </a:ext>
              </a:extLst>
            </p:cNvPr>
            <p:cNvSpPr/>
            <p:nvPr/>
          </p:nvSpPr>
          <p:spPr>
            <a:xfrm>
              <a:off x="6510131" y="0"/>
              <a:ext cx="4880821"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a:extLst>
                <a:ext uri="{FF2B5EF4-FFF2-40B4-BE49-F238E27FC236}">
                  <a16:creationId xmlns:a16="http://schemas.microsoft.com/office/drawing/2014/main" id="{3FD38315-14CD-E3EB-0439-B05044BE157A}"/>
                </a:ext>
              </a:extLst>
            </p:cNvPr>
            <p:cNvSpPr/>
            <p:nvPr/>
          </p:nvSpPr>
          <p:spPr>
            <a:xfrm>
              <a:off x="4230757" y="0"/>
              <a:ext cx="7064987" cy="3429000"/>
            </a:xfrm>
            <a:prstGeom prst="parallelogram">
              <a:avLst>
                <a:gd name="adj" fmla="val 66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a:extLst>
                <a:ext uri="{FF2B5EF4-FFF2-40B4-BE49-F238E27FC236}">
                  <a16:creationId xmlns:a16="http://schemas.microsoft.com/office/drawing/2014/main" id="{87CE5A3B-2ECC-FEAE-5936-255A36A203EF}"/>
                </a:ext>
              </a:extLst>
            </p:cNvPr>
            <p:cNvSpPr/>
            <p:nvPr/>
          </p:nvSpPr>
          <p:spPr>
            <a:xfrm flipV="1">
              <a:off x="4230758" y="3429000"/>
              <a:ext cx="6936951" cy="3429000"/>
            </a:xfrm>
            <a:prstGeom prst="parallelogram">
              <a:avLst>
                <a:gd name="adj" fmla="val 66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93364077-48D9-6676-2817-A7F26D14094A}"/>
              </a:ext>
            </a:extLst>
          </p:cNvPr>
          <p:cNvSpPr txBox="1"/>
          <p:nvPr/>
        </p:nvSpPr>
        <p:spPr>
          <a:xfrm>
            <a:off x="1331845" y="2828835"/>
            <a:ext cx="2852529" cy="1200329"/>
          </a:xfrm>
          <a:prstGeom prst="rect">
            <a:avLst/>
          </a:prstGeom>
          <a:noFill/>
        </p:spPr>
        <p:txBody>
          <a:bodyPr wrap="square" rtlCol="0">
            <a:spAutoFit/>
          </a:bodyPr>
          <a:lstStyle/>
          <a:p>
            <a:r>
              <a:rPr lang="zh-CN" altLang="en-US" sz="4800" dirty="0">
                <a:solidFill>
                  <a:schemeClr val="bg1"/>
                </a:solidFill>
                <a:latin typeface="思源黑体 CN Heavy" panose="020B0A00000000000000" pitchFamily="34" charset="-122"/>
                <a:ea typeface="思源黑体 CN Heavy" panose="020B0A00000000000000" pitchFamily="34" charset="-122"/>
              </a:rPr>
              <a:t>目   录</a:t>
            </a:r>
            <a:endParaRPr lang="en-US" altLang="zh-CN" sz="4800" dirty="0">
              <a:solidFill>
                <a:schemeClr val="bg1"/>
              </a:solidFill>
              <a:latin typeface="思源黑体 CN Heavy" panose="020B0A00000000000000" pitchFamily="34" charset="-122"/>
              <a:ea typeface="思源黑体 CN Heavy" panose="020B0A00000000000000" pitchFamily="34" charset="-122"/>
            </a:endParaRPr>
          </a:p>
          <a:p>
            <a:r>
              <a:rPr lang="en-US" altLang="zh-CN" sz="2400" dirty="0">
                <a:solidFill>
                  <a:schemeClr val="bg1"/>
                </a:solidFill>
                <a:latin typeface="思源黑体 CN Heavy" panose="020B0A00000000000000" pitchFamily="34" charset="-122"/>
                <a:ea typeface="思源黑体 CN Heavy" panose="020B0A00000000000000" pitchFamily="34" charset="-122"/>
              </a:rPr>
              <a:t>CONTENTS</a:t>
            </a:r>
            <a:endParaRPr lang="zh-CN" altLang="en-US" sz="2400" dirty="0">
              <a:solidFill>
                <a:schemeClr val="bg1"/>
              </a:solidFill>
              <a:latin typeface="思源黑体 CN Heavy" panose="020B0A00000000000000" pitchFamily="34" charset="-122"/>
              <a:ea typeface="思源黑体 CN Heavy" panose="020B0A00000000000000" pitchFamily="34" charset="-122"/>
            </a:endParaRPr>
          </a:p>
        </p:txBody>
      </p:sp>
      <p:sp>
        <p:nvSpPr>
          <p:cNvPr id="2" name="文本框 1">
            <a:extLst>
              <a:ext uri="{FF2B5EF4-FFF2-40B4-BE49-F238E27FC236}">
                <a16:creationId xmlns:a16="http://schemas.microsoft.com/office/drawing/2014/main" id="{335149C1-879D-9C5D-EA2F-1D174E40D9D4}"/>
              </a:ext>
            </a:extLst>
          </p:cNvPr>
          <p:cNvSpPr txBox="1"/>
          <p:nvPr/>
        </p:nvSpPr>
        <p:spPr>
          <a:xfrm>
            <a:off x="7422876" y="1293382"/>
            <a:ext cx="3935693" cy="4271234"/>
          </a:xfrm>
          <a:prstGeom prst="rect">
            <a:avLst/>
          </a:prstGeom>
          <a:noFill/>
        </p:spPr>
        <p:txBody>
          <a:bodyPr wrap="none" rtlCol="0">
            <a:spAutoFit/>
          </a:bodyPr>
          <a:lstStyle/>
          <a:p>
            <a:pPr>
              <a:lnSpc>
                <a:spcPct val="200000"/>
              </a:lnSpc>
            </a:pPr>
            <a:r>
              <a:rPr lang="en-US" altLang="zh-CN" sz="2800" dirty="0">
                <a:solidFill>
                  <a:schemeClr val="bg1"/>
                </a:solidFill>
                <a:latin typeface="Adobe 黑体 Std R" panose="020B0400000000000000" pitchFamily="34" charset="-122"/>
                <a:ea typeface="Adobe 黑体 Std R" panose="020B0400000000000000" pitchFamily="34" charset="-122"/>
              </a:rPr>
              <a:t>1  </a:t>
            </a:r>
            <a:r>
              <a:rPr lang="zh-CN" altLang="en-US" sz="2800" dirty="0">
                <a:solidFill>
                  <a:schemeClr val="bg1"/>
                </a:solidFill>
                <a:latin typeface="Adobe 黑体 Std R" panose="020B0400000000000000" pitchFamily="34" charset="-122"/>
                <a:ea typeface="Adobe 黑体 Std R" panose="020B0400000000000000" pitchFamily="34" charset="-122"/>
              </a:rPr>
              <a:t>设计背景及目标</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rgbClr val="FFFF00"/>
                </a:solidFill>
                <a:latin typeface="Adobe 黑体 Std R" panose="020B0400000000000000" pitchFamily="34" charset="-122"/>
                <a:ea typeface="Adobe 黑体 Std R" panose="020B0400000000000000" pitchFamily="34" charset="-122"/>
              </a:rPr>
              <a:t>企业知识图谱构建</a:t>
            </a:r>
            <a:endParaRPr lang="en-US" altLang="zh-CN" sz="2800" dirty="0">
              <a:solidFill>
                <a:srgbClr val="FFFF00"/>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数据分析</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图神经网络风险预测</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成果展示</a:t>
            </a:r>
          </a:p>
        </p:txBody>
      </p:sp>
    </p:spTree>
    <p:extLst>
      <p:ext uri="{BB962C8B-B14F-4D97-AF65-F5344CB8AC3E}">
        <p14:creationId xmlns:p14="http://schemas.microsoft.com/office/powerpoint/2010/main" val="336967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企业知识图谱构建</a:t>
              </a:r>
            </a:p>
          </p:txBody>
        </p:sp>
      </p:grpSp>
      <p:pic>
        <p:nvPicPr>
          <p:cNvPr id="3" name="图片 2">
            <a:extLst>
              <a:ext uri="{FF2B5EF4-FFF2-40B4-BE49-F238E27FC236}">
                <a16:creationId xmlns:a16="http://schemas.microsoft.com/office/drawing/2014/main" id="{10AB286C-0E49-6A96-6476-0ABA678FF39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1452" y="1689414"/>
            <a:ext cx="7271944" cy="4330434"/>
          </a:xfrm>
          <a:prstGeom prst="rect">
            <a:avLst/>
          </a:prstGeom>
        </p:spPr>
      </p:pic>
      <p:sp>
        <p:nvSpPr>
          <p:cNvPr id="4" name="矩形 3">
            <a:extLst>
              <a:ext uri="{FF2B5EF4-FFF2-40B4-BE49-F238E27FC236}">
                <a16:creationId xmlns:a16="http://schemas.microsoft.com/office/drawing/2014/main" id="{8EC86D2B-6423-31BB-9B47-A380F98DDBD8}"/>
              </a:ext>
            </a:extLst>
          </p:cNvPr>
          <p:cNvSpPr/>
          <p:nvPr/>
        </p:nvSpPr>
        <p:spPr>
          <a:xfrm>
            <a:off x="588442" y="1431236"/>
            <a:ext cx="398408" cy="904460"/>
          </a:xfrm>
          <a:prstGeom prst="rect">
            <a:avLst/>
          </a:prstGeom>
          <a:solidFill>
            <a:srgbClr val="8B001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知识获取</a:t>
            </a:r>
          </a:p>
        </p:txBody>
      </p:sp>
      <p:sp>
        <p:nvSpPr>
          <p:cNvPr id="5" name="矩形 4">
            <a:extLst>
              <a:ext uri="{FF2B5EF4-FFF2-40B4-BE49-F238E27FC236}">
                <a16:creationId xmlns:a16="http://schemas.microsoft.com/office/drawing/2014/main" id="{35A648D2-62D0-2DF1-A599-ED184C723BF0}"/>
              </a:ext>
            </a:extLst>
          </p:cNvPr>
          <p:cNvSpPr/>
          <p:nvPr/>
        </p:nvSpPr>
        <p:spPr>
          <a:xfrm>
            <a:off x="588442" y="2523541"/>
            <a:ext cx="398408" cy="904460"/>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知识建模</a:t>
            </a:r>
          </a:p>
        </p:txBody>
      </p:sp>
      <p:sp>
        <p:nvSpPr>
          <p:cNvPr id="11" name="矩形 10">
            <a:extLst>
              <a:ext uri="{FF2B5EF4-FFF2-40B4-BE49-F238E27FC236}">
                <a16:creationId xmlns:a16="http://schemas.microsoft.com/office/drawing/2014/main" id="{3BA88201-3DC2-856D-87C1-7A215579D8BE}"/>
              </a:ext>
            </a:extLst>
          </p:cNvPr>
          <p:cNvSpPr/>
          <p:nvPr/>
        </p:nvSpPr>
        <p:spPr>
          <a:xfrm>
            <a:off x="588442" y="3617845"/>
            <a:ext cx="398408" cy="904460"/>
          </a:xfrm>
          <a:prstGeom prst="rect">
            <a:avLst/>
          </a:prstGeom>
          <a:solidFill>
            <a:srgbClr val="F6B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知识抽取</a:t>
            </a:r>
          </a:p>
        </p:txBody>
      </p:sp>
      <p:sp>
        <p:nvSpPr>
          <p:cNvPr id="15" name="矩形 14">
            <a:extLst>
              <a:ext uri="{FF2B5EF4-FFF2-40B4-BE49-F238E27FC236}">
                <a16:creationId xmlns:a16="http://schemas.microsoft.com/office/drawing/2014/main" id="{4DACD3A8-484F-F13B-570C-720365AB4D2F}"/>
              </a:ext>
            </a:extLst>
          </p:cNvPr>
          <p:cNvSpPr/>
          <p:nvPr/>
        </p:nvSpPr>
        <p:spPr>
          <a:xfrm>
            <a:off x="588442" y="4712149"/>
            <a:ext cx="398408" cy="904460"/>
          </a:xfrm>
          <a:prstGeom prst="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知识存储</a:t>
            </a:r>
          </a:p>
        </p:txBody>
      </p:sp>
      <p:sp>
        <p:nvSpPr>
          <p:cNvPr id="18" name="矩形 17">
            <a:extLst>
              <a:ext uri="{FF2B5EF4-FFF2-40B4-BE49-F238E27FC236}">
                <a16:creationId xmlns:a16="http://schemas.microsoft.com/office/drawing/2014/main" id="{959C50D4-9607-2AD8-F94B-7E90DF79D58D}"/>
              </a:ext>
            </a:extLst>
          </p:cNvPr>
          <p:cNvSpPr/>
          <p:nvPr/>
        </p:nvSpPr>
        <p:spPr>
          <a:xfrm>
            <a:off x="588442" y="5821362"/>
            <a:ext cx="398408" cy="904460"/>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可视化</a:t>
            </a:r>
          </a:p>
        </p:txBody>
      </p:sp>
      <p:sp>
        <p:nvSpPr>
          <p:cNvPr id="19" name="文本框 18">
            <a:extLst>
              <a:ext uri="{FF2B5EF4-FFF2-40B4-BE49-F238E27FC236}">
                <a16:creationId xmlns:a16="http://schemas.microsoft.com/office/drawing/2014/main" id="{0ADE81F7-5C04-4D0B-7BE3-CD5F755C6682}"/>
              </a:ext>
            </a:extLst>
          </p:cNvPr>
          <p:cNvSpPr txBox="1"/>
          <p:nvPr/>
        </p:nvSpPr>
        <p:spPr>
          <a:xfrm>
            <a:off x="1319935" y="1514134"/>
            <a:ext cx="3101010" cy="738664"/>
          </a:xfrm>
          <a:prstGeom prst="rect">
            <a:avLst/>
          </a:prstGeom>
          <a:noFill/>
        </p:spPr>
        <p:txBody>
          <a:bodyPr wrap="square" rtlCol="0">
            <a:spAutoFit/>
          </a:bodyPr>
          <a:lstStyle/>
          <a:p>
            <a:r>
              <a:rPr lang="zh-CN" altLang="en-US" sz="1400" dirty="0">
                <a:solidFill>
                  <a:schemeClr val="tx1">
                    <a:lumMod val="65000"/>
                    <a:lumOff val="35000"/>
                  </a:schemeClr>
                </a:solidFill>
              </a:rPr>
              <a:t>从东方财富网、网易财经等平台爬取开源结构化、非结构化企业数据，整合成结构化数据</a:t>
            </a:r>
          </a:p>
        </p:txBody>
      </p:sp>
      <p:sp>
        <p:nvSpPr>
          <p:cNvPr id="21" name="文本框 20">
            <a:extLst>
              <a:ext uri="{FF2B5EF4-FFF2-40B4-BE49-F238E27FC236}">
                <a16:creationId xmlns:a16="http://schemas.microsoft.com/office/drawing/2014/main" id="{72D5BEB6-3891-C15E-EE1F-C6D16BCD3E48}"/>
              </a:ext>
            </a:extLst>
          </p:cNvPr>
          <p:cNvSpPr txBox="1"/>
          <p:nvPr/>
        </p:nvSpPr>
        <p:spPr>
          <a:xfrm>
            <a:off x="1319935" y="2714161"/>
            <a:ext cx="3101010" cy="523220"/>
          </a:xfrm>
          <a:prstGeom prst="rect">
            <a:avLst/>
          </a:prstGeom>
          <a:noFill/>
        </p:spPr>
        <p:txBody>
          <a:bodyPr wrap="square" rtlCol="0">
            <a:spAutoFit/>
          </a:bodyPr>
          <a:lstStyle/>
          <a:p>
            <a:r>
              <a:rPr lang="zh-CN" altLang="en-US" sz="1400" dirty="0">
                <a:solidFill>
                  <a:schemeClr val="tx1">
                    <a:lumMod val="65000"/>
                    <a:lumOff val="35000"/>
                  </a:schemeClr>
                </a:solidFill>
              </a:rPr>
              <a:t>根据领域通用知识、领域专家经验构建本体模型，作为知识图谱的模式层</a:t>
            </a:r>
          </a:p>
        </p:txBody>
      </p:sp>
      <p:sp>
        <p:nvSpPr>
          <p:cNvPr id="22" name="文本框 21">
            <a:extLst>
              <a:ext uri="{FF2B5EF4-FFF2-40B4-BE49-F238E27FC236}">
                <a16:creationId xmlns:a16="http://schemas.microsoft.com/office/drawing/2014/main" id="{B9C69C3C-CA63-E611-0239-3559D884FB95}"/>
              </a:ext>
            </a:extLst>
          </p:cNvPr>
          <p:cNvSpPr txBox="1"/>
          <p:nvPr/>
        </p:nvSpPr>
        <p:spPr>
          <a:xfrm>
            <a:off x="1319935" y="3700743"/>
            <a:ext cx="3101010" cy="738664"/>
          </a:xfrm>
          <a:prstGeom prst="rect">
            <a:avLst/>
          </a:prstGeom>
          <a:noFill/>
        </p:spPr>
        <p:txBody>
          <a:bodyPr wrap="square" rtlCol="0">
            <a:spAutoFit/>
          </a:bodyPr>
          <a:lstStyle/>
          <a:p>
            <a:r>
              <a:rPr lang="zh-CN" altLang="en-US" sz="1400" dirty="0">
                <a:solidFill>
                  <a:schemeClr val="tx1">
                    <a:lumMod val="65000"/>
                    <a:lumOff val="35000"/>
                  </a:schemeClr>
                </a:solidFill>
              </a:rPr>
              <a:t>依照本体模型结构，将知识获取环节中获得的结构化数据转换为节点</a:t>
            </a:r>
            <a:r>
              <a:rPr lang="en-US" altLang="zh-CN" sz="1400" dirty="0">
                <a:solidFill>
                  <a:schemeClr val="tx1">
                    <a:lumMod val="65000"/>
                    <a:lumOff val="35000"/>
                  </a:schemeClr>
                </a:solidFill>
              </a:rPr>
              <a:t>-</a:t>
            </a:r>
            <a:r>
              <a:rPr lang="zh-CN" altLang="en-US" sz="1400" dirty="0">
                <a:solidFill>
                  <a:schemeClr val="tx1">
                    <a:lumMod val="65000"/>
                    <a:lumOff val="35000"/>
                  </a:schemeClr>
                </a:solidFill>
              </a:rPr>
              <a:t>关系</a:t>
            </a:r>
            <a:r>
              <a:rPr lang="en-US" altLang="zh-CN" sz="1400" dirty="0">
                <a:solidFill>
                  <a:schemeClr val="tx1">
                    <a:lumMod val="65000"/>
                    <a:lumOff val="35000"/>
                  </a:schemeClr>
                </a:solidFill>
              </a:rPr>
              <a:t>-</a:t>
            </a:r>
            <a:r>
              <a:rPr lang="zh-CN" altLang="en-US" sz="1400" dirty="0">
                <a:solidFill>
                  <a:schemeClr val="tx1">
                    <a:lumMod val="65000"/>
                    <a:lumOff val="35000"/>
                  </a:schemeClr>
                </a:solidFill>
              </a:rPr>
              <a:t>节点格式，完成数据层构建</a:t>
            </a:r>
          </a:p>
        </p:txBody>
      </p:sp>
      <p:sp>
        <p:nvSpPr>
          <p:cNvPr id="23" name="文本框 22">
            <a:extLst>
              <a:ext uri="{FF2B5EF4-FFF2-40B4-BE49-F238E27FC236}">
                <a16:creationId xmlns:a16="http://schemas.microsoft.com/office/drawing/2014/main" id="{A659382E-AF01-A1BB-25F1-6E54BE820EB5}"/>
              </a:ext>
            </a:extLst>
          </p:cNvPr>
          <p:cNvSpPr txBox="1"/>
          <p:nvPr/>
        </p:nvSpPr>
        <p:spPr>
          <a:xfrm>
            <a:off x="1319935" y="5010490"/>
            <a:ext cx="3101010" cy="307777"/>
          </a:xfrm>
          <a:prstGeom prst="rect">
            <a:avLst/>
          </a:prstGeom>
          <a:noFill/>
        </p:spPr>
        <p:txBody>
          <a:bodyPr wrap="square" rtlCol="0">
            <a:spAutoFit/>
          </a:bodyPr>
          <a:lstStyle/>
          <a:p>
            <a:r>
              <a:rPr lang="zh-CN" altLang="en-US" sz="1400" dirty="0">
                <a:solidFill>
                  <a:schemeClr val="tx1">
                    <a:lumMod val="65000"/>
                    <a:lumOff val="35000"/>
                  </a:schemeClr>
                </a:solidFill>
              </a:rPr>
              <a:t>将获取到的数据存入</a:t>
            </a:r>
            <a:r>
              <a:rPr lang="en-US" altLang="zh-CN" sz="1400" dirty="0">
                <a:solidFill>
                  <a:schemeClr val="tx1">
                    <a:lumMod val="65000"/>
                    <a:lumOff val="35000"/>
                  </a:schemeClr>
                </a:solidFill>
              </a:rPr>
              <a:t>Neo4j</a:t>
            </a:r>
            <a:r>
              <a:rPr lang="zh-CN" altLang="en-US" sz="1400" dirty="0">
                <a:solidFill>
                  <a:schemeClr val="tx1">
                    <a:lumMod val="65000"/>
                    <a:lumOff val="35000"/>
                  </a:schemeClr>
                </a:solidFill>
              </a:rPr>
              <a:t>图数据库</a:t>
            </a:r>
          </a:p>
        </p:txBody>
      </p:sp>
      <p:sp>
        <p:nvSpPr>
          <p:cNvPr id="24" name="文本框 23">
            <a:extLst>
              <a:ext uri="{FF2B5EF4-FFF2-40B4-BE49-F238E27FC236}">
                <a16:creationId xmlns:a16="http://schemas.microsoft.com/office/drawing/2014/main" id="{9D0C5CBC-6B0D-AF87-8826-9C04B5D94AF8}"/>
              </a:ext>
            </a:extLst>
          </p:cNvPr>
          <p:cNvSpPr txBox="1"/>
          <p:nvPr/>
        </p:nvSpPr>
        <p:spPr>
          <a:xfrm>
            <a:off x="1319935" y="5904260"/>
            <a:ext cx="3101010" cy="738664"/>
          </a:xfrm>
          <a:prstGeom prst="rect">
            <a:avLst/>
          </a:prstGeom>
          <a:noFill/>
        </p:spPr>
        <p:txBody>
          <a:bodyPr wrap="square" rtlCol="0">
            <a:spAutoFit/>
          </a:bodyPr>
          <a:lstStyle/>
          <a:p>
            <a:r>
              <a:rPr lang="zh-CN" altLang="en-US" sz="1400" dirty="0">
                <a:solidFill>
                  <a:schemeClr val="tx1">
                    <a:lumMod val="65000"/>
                    <a:lumOff val="35000"/>
                  </a:schemeClr>
                </a:solidFill>
              </a:rPr>
              <a:t>通过</a:t>
            </a:r>
            <a:r>
              <a:rPr lang="en-US" altLang="zh-CN" sz="1400" dirty="0">
                <a:solidFill>
                  <a:schemeClr val="tx1">
                    <a:lumMod val="65000"/>
                    <a:lumOff val="35000"/>
                  </a:schemeClr>
                </a:solidFill>
              </a:rPr>
              <a:t>http</a:t>
            </a:r>
            <a:r>
              <a:rPr lang="zh-CN" altLang="en-US" sz="1400" dirty="0">
                <a:solidFill>
                  <a:schemeClr val="tx1">
                    <a:lumMod val="65000"/>
                    <a:lumOff val="35000"/>
                  </a:schemeClr>
                </a:solidFill>
              </a:rPr>
              <a:t>服务访问图数据库，以</a:t>
            </a:r>
            <a:r>
              <a:rPr lang="en-US" altLang="zh-CN" sz="1400" dirty="0" err="1">
                <a:solidFill>
                  <a:schemeClr val="tx1">
                    <a:lumMod val="65000"/>
                    <a:lumOff val="35000"/>
                  </a:schemeClr>
                </a:solidFill>
              </a:rPr>
              <a:t>echarts</a:t>
            </a:r>
            <a:r>
              <a:rPr lang="zh-CN" altLang="en-US" sz="1400" dirty="0">
                <a:solidFill>
                  <a:schemeClr val="tx1">
                    <a:lumMod val="65000"/>
                    <a:lumOff val="35000"/>
                  </a:schemeClr>
                </a:solidFill>
              </a:rPr>
              <a:t>实现力导图布局，完成图谱可视化</a:t>
            </a:r>
          </a:p>
        </p:txBody>
      </p:sp>
      <p:cxnSp>
        <p:nvCxnSpPr>
          <p:cNvPr id="27" name="直接连接符 26">
            <a:extLst>
              <a:ext uri="{FF2B5EF4-FFF2-40B4-BE49-F238E27FC236}">
                <a16:creationId xmlns:a16="http://schemas.microsoft.com/office/drawing/2014/main" id="{F5EB87FC-9575-B10C-E84E-1AB9540E30EA}"/>
              </a:ext>
            </a:extLst>
          </p:cNvPr>
          <p:cNvCxnSpPr>
            <a:cxnSpLocks/>
          </p:cNvCxnSpPr>
          <p:nvPr/>
        </p:nvCxnSpPr>
        <p:spPr>
          <a:xfrm>
            <a:off x="1426319" y="2408848"/>
            <a:ext cx="2828689" cy="0"/>
          </a:xfrm>
          <a:prstGeom prst="line">
            <a:avLst/>
          </a:prstGeom>
          <a:ln>
            <a:prstDash val="dash"/>
          </a:ln>
        </p:spPr>
        <p:style>
          <a:lnRef idx="3">
            <a:schemeClr val="accent3"/>
          </a:lnRef>
          <a:fillRef idx="0">
            <a:schemeClr val="accent3"/>
          </a:fillRef>
          <a:effectRef idx="2">
            <a:schemeClr val="accent3"/>
          </a:effectRef>
          <a:fontRef idx="minor">
            <a:schemeClr val="tx1"/>
          </a:fontRef>
        </p:style>
      </p:cxnSp>
      <p:cxnSp>
        <p:nvCxnSpPr>
          <p:cNvPr id="30" name="直接连接符 29">
            <a:extLst>
              <a:ext uri="{FF2B5EF4-FFF2-40B4-BE49-F238E27FC236}">
                <a16:creationId xmlns:a16="http://schemas.microsoft.com/office/drawing/2014/main" id="{C679CCB8-17D3-84CB-4219-176BE6728F8E}"/>
              </a:ext>
            </a:extLst>
          </p:cNvPr>
          <p:cNvCxnSpPr>
            <a:cxnSpLocks/>
          </p:cNvCxnSpPr>
          <p:nvPr/>
        </p:nvCxnSpPr>
        <p:spPr>
          <a:xfrm>
            <a:off x="1426319" y="3550193"/>
            <a:ext cx="2828689" cy="0"/>
          </a:xfrm>
          <a:prstGeom prst="line">
            <a:avLst/>
          </a:prstGeom>
          <a:ln>
            <a:prstDash val="dash"/>
          </a:ln>
        </p:spPr>
        <p:style>
          <a:lnRef idx="3">
            <a:schemeClr val="accent3"/>
          </a:lnRef>
          <a:fillRef idx="0">
            <a:schemeClr val="accent3"/>
          </a:fillRef>
          <a:effectRef idx="2">
            <a:schemeClr val="accent3"/>
          </a:effectRef>
          <a:fontRef idx="minor">
            <a:schemeClr val="tx1"/>
          </a:fontRef>
        </p:style>
      </p:cxnSp>
      <p:cxnSp>
        <p:nvCxnSpPr>
          <p:cNvPr id="31" name="直接连接符 30">
            <a:extLst>
              <a:ext uri="{FF2B5EF4-FFF2-40B4-BE49-F238E27FC236}">
                <a16:creationId xmlns:a16="http://schemas.microsoft.com/office/drawing/2014/main" id="{981C8C84-E1B5-485A-C87C-53C1D7CB5FC2}"/>
              </a:ext>
            </a:extLst>
          </p:cNvPr>
          <p:cNvCxnSpPr>
            <a:cxnSpLocks/>
          </p:cNvCxnSpPr>
          <p:nvPr/>
        </p:nvCxnSpPr>
        <p:spPr>
          <a:xfrm>
            <a:off x="1426318" y="4688562"/>
            <a:ext cx="2828689" cy="0"/>
          </a:xfrm>
          <a:prstGeom prst="line">
            <a:avLst/>
          </a:prstGeom>
          <a:ln>
            <a:prstDash val="dash"/>
          </a:ln>
        </p:spPr>
        <p:style>
          <a:lnRef idx="3">
            <a:schemeClr val="accent3"/>
          </a:lnRef>
          <a:fillRef idx="0">
            <a:schemeClr val="accent3"/>
          </a:fillRef>
          <a:effectRef idx="2">
            <a:schemeClr val="accent3"/>
          </a:effectRef>
          <a:fontRef idx="minor">
            <a:schemeClr val="tx1"/>
          </a:fontRef>
        </p:style>
      </p:cxnSp>
      <p:cxnSp>
        <p:nvCxnSpPr>
          <p:cNvPr id="32" name="直接连接符 31">
            <a:extLst>
              <a:ext uri="{FF2B5EF4-FFF2-40B4-BE49-F238E27FC236}">
                <a16:creationId xmlns:a16="http://schemas.microsoft.com/office/drawing/2014/main" id="{1FDC5CBD-DAC7-0861-1ED3-D60AE204D090}"/>
              </a:ext>
            </a:extLst>
          </p:cNvPr>
          <p:cNvCxnSpPr>
            <a:cxnSpLocks/>
          </p:cNvCxnSpPr>
          <p:nvPr/>
        </p:nvCxnSpPr>
        <p:spPr>
          <a:xfrm>
            <a:off x="1426317" y="5729513"/>
            <a:ext cx="2828689" cy="0"/>
          </a:xfrm>
          <a:prstGeom prst="line">
            <a:avLst/>
          </a:prstGeom>
          <a:ln>
            <a:prstDash val="dash"/>
          </a:ln>
        </p:spPr>
        <p:style>
          <a:lnRef idx="3">
            <a:schemeClr val="accent3"/>
          </a:lnRef>
          <a:fillRef idx="0">
            <a:schemeClr val="accent3"/>
          </a:fillRef>
          <a:effectRef idx="2">
            <a:schemeClr val="accent3"/>
          </a:effectRef>
          <a:fontRef idx="minor">
            <a:schemeClr val="tx1"/>
          </a:fontRef>
        </p:style>
      </p:cxnSp>
      <p:sp>
        <p:nvSpPr>
          <p:cNvPr id="33" name="箭头: 下 32">
            <a:extLst>
              <a:ext uri="{FF2B5EF4-FFF2-40B4-BE49-F238E27FC236}">
                <a16:creationId xmlns:a16="http://schemas.microsoft.com/office/drawing/2014/main" id="{E66AB376-6066-5445-0E69-15CAEEE2BE81}"/>
              </a:ext>
            </a:extLst>
          </p:cNvPr>
          <p:cNvSpPr/>
          <p:nvPr/>
        </p:nvSpPr>
        <p:spPr>
          <a:xfrm>
            <a:off x="2736261" y="2242816"/>
            <a:ext cx="268357" cy="30531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下 38">
            <a:extLst>
              <a:ext uri="{FF2B5EF4-FFF2-40B4-BE49-F238E27FC236}">
                <a16:creationId xmlns:a16="http://schemas.microsoft.com/office/drawing/2014/main" id="{8AC27524-3051-1157-8D81-6085A3EA5607}"/>
              </a:ext>
            </a:extLst>
          </p:cNvPr>
          <p:cNvSpPr/>
          <p:nvPr/>
        </p:nvSpPr>
        <p:spPr>
          <a:xfrm>
            <a:off x="2736261" y="3406652"/>
            <a:ext cx="268357" cy="30531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下 40">
            <a:extLst>
              <a:ext uri="{FF2B5EF4-FFF2-40B4-BE49-F238E27FC236}">
                <a16:creationId xmlns:a16="http://schemas.microsoft.com/office/drawing/2014/main" id="{EA2396F1-14F9-5BEA-134E-4704D46519E7}"/>
              </a:ext>
            </a:extLst>
          </p:cNvPr>
          <p:cNvSpPr/>
          <p:nvPr/>
        </p:nvSpPr>
        <p:spPr>
          <a:xfrm>
            <a:off x="2736261" y="4559493"/>
            <a:ext cx="268357" cy="30531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下 41">
            <a:extLst>
              <a:ext uri="{FF2B5EF4-FFF2-40B4-BE49-F238E27FC236}">
                <a16:creationId xmlns:a16="http://schemas.microsoft.com/office/drawing/2014/main" id="{55B1E648-0CB2-9110-7578-727E8950581E}"/>
              </a:ext>
            </a:extLst>
          </p:cNvPr>
          <p:cNvSpPr/>
          <p:nvPr/>
        </p:nvSpPr>
        <p:spPr>
          <a:xfrm>
            <a:off x="2736261" y="5616609"/>
            <a:ext cx="268357" cy="30531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80FCA60B-8AAE-3998-7FC3-F96524738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Tree>
    <p:extLst>
      <p:ext uri="{BB962C8B-B14F-4D97-AF65-F5344CB8AC3E}">
        <p14:creationId xmlns:p14="http://schemas.microsoft.com/office/powerpoint/2010/main" val="222419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A727D21-2B9D-DCF4-681E-5890277ED26E}"/>
              </a:ext>
            </a:extLst>
          </p:cNvPr>
          <p:cNvSpPr/>
          <p:nvPr/>
        </p:nvSpPr>
        <p:spPr>
          <a:xfrm>
            <a:off x="514930" y="1525154"/>
            <a:ext cx="4798145" cy="4286289"/>
          </a:xfrm>
          <a:prstGeom prst="rect">
            <a:avLst/>
          </a:prstGeom>
          <a:solidFill>
            <a:schemeClr val="bg1"/>
          </a:solidFill>
          <a:ln>
            <a:noFill/>
          </a:ln>
          <a:effectLst>
            <a:outerShdw blurRad="50800" dist="38100" dir="2700000" sx="102000" sy="102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a:extLst>
              <a:ext uri="{FF2B5EF4-FFF2-40B4-BE49-F238E27FC236}">
                <a16:creationId xmlns:a16="http://schemas.microsoft.com/office/drawing/2014/main" id="{D86A2D5F-FB8F-48A8-6379-82067E99E6F5}"/>
              </a:ext>
            </a:extLst>
          </p:cNvPr>
          <p:cNvGrpSpPr/>
          <p:nvPr/>
        </p:nvGrpSpPr>
        <p:grpSpPr>
          <a:xfrm>
            <a:off x="514930" y="429675"/>
            <a:ext cx="4725295" cy="544713"/>
            <a:chOff x="274214" y="217809"/>
            <a:chExt cx="3937746" cy="453927"/>
          </a:xfrm>
        </p:grpSpPr>
        <p:grpSp>
          <p:nvGrpSpPr>
            <p:cNvPr id="5" name="组合 4">
              <a:extLst>
                <a:ext uri="{FF2B5EF4-FFF2-40B4-BE49-F238E27FC236}">
                  <a16:creationId xmlns:a16="http://schemas.microsoft.com/office/drawing/2014/main" id="{486A1443-FB87-7A99-5FB5-42987BFEE7C6}"/>
                </a:ext>
              </a:extLst>
            </p:cNvPr>
            <p:cNvGrpSpPr/>
            <p:nvPr/>
          </p:nvGrpSpPr>
          <p:grpSpPr>
            <a:xfrm>
              <a:off x="274214" y="217809"/>
              <a:ext cx="454527" cy="435930"/>
              <a:chOff x="683568" y="1489348"/>
              <a:chExt cx="2638425" cy="2530475"/>
            </a:xfrm>
          </p:grpSpPr>
          <p:sp>
            <p:nvSpPr>
              <p:cNvPr id="7" name="Freeform 7">
                <a:extLst>
                  <a:ext uri="{FF2B5EF4-FFF2-40B4-BE49-F238E27FC236}">
                    <a16:creationId xmlns:a16="http://schemas.microsoft.com/office/drawing/2014/main" id="{FC69C8F2-A1C6-8E39-0F67-EF409A2A8261}"/>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8" name="Freeform 8">
                <a:extLst>
                  <a:ext uri="{FF2B5EF4-FFF2-40B4-BE49-F238E27FC236}">
                    <a16:creationId xmlns:a16="http://schemas.microsoft.com/office/drawing/2014/main" id="{20F7F1D0-5613-3157-89A6-82C87EE825BA}"/>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6" name="TextBox 33">
              <a:extLst>
                <a:ext uri="{FF2B5EF4-FFF2-40B4-BE49-F238E27FC236}">
                  <a16:creationId xmlns:a16="http://schemas.microsoft.com/office/drawing/2014/main" id="{F28BA1E3-49C0-71CA-40AE-6565C1FBCC66}"/>
                </a:ext>
              </a:extLst>
            </p:cNvPr>
            <p:cNvSpPr txBox="1"/>
            <p:nvPr/>
          </p:nvSpPr>
          <p:spPr>
            <a:xfrm>
              <a:off x="728742" y="235719"/>
              <a:ext cx="3483218" cy="436017"/>
            </a:xfrm>
            <a:prstGeom prst="rect">
              <a:avLst/>
            </a:prstGeom>
            <a:noFill/>
          </p:spPr>
          <p:txBody>
            <a:bodyPr wrap="square" rtlCol="0">
              <a:spAutoFit/>
            </a:bodyPr>
            <a:lstStyle/>
            <a:p>
              <a:pPr defTabSz="1097280"/>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Neo4j</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优化</a:t>
              </a:r>
            </a:p>
          </p:txBody>
        </p:sp>
      </p:grpSp>
      <p:sp>
        <p:nvSpPr>
          <p:cNvPr id="22" name="文本框 21">
            <a:extLst>
              <a:ext uri="{FF2B5EF4-FFF2-40B4-BE49-F238E27FC236}">
                <a16:creationId xmlns:a16="http://schemas.microsoft.com/office/drawing/2014/main" id="{59A1EA0B-B01B-C668-66A8-77D353C69F3C}"/>
              </a:ext>
            </a:extLst>
          </p:cNvPr>
          <p:cNvSpPr txBox="1"/>
          <p:nvPr/>
        </p:nvSpPr>
        <p:spPr>
          <a:xfrm>
            <a:off x="5925025" y="1740136"/>
            <a:ext cx="5668462" cy="3147978"/>
          </a:xfrm>
          <a:prstGeom prst="rect">
            <a:avLst/>
          </a:prstGeom>
          <a:noFill/>
        </p:spPr>
        <p:txBody>
          <a:bodyPr wrap="square" rtlCol="0">
            <a:spAutoFit/>
          </a:bodyPr>
          <a:lstStyle/>
          <a:p>
            <a:pPr>
              <a:lnSpc>
                <a:spcPts val="2400"/>
              </a:lnSpc>
            </a:pPr>
            <a:r>
              <a:rPr lang="zh-CN" altLang="en-US" sz="2000" dirty="0">
                <a:solidFill>
                  <a:srgbClr val="C00000"/>
                </a:solidFill>
                <a:latin typeface="思源黑体 CN Heavy" panose="020B0A00000000000000" pitchFamily="34" charset="-122"/>
                <a:ea typeface="思源黑体 CN Heavy" panose="020B0A00000000000000" pitchFamily="34" charset="-122"/>
              </a:rPr>
              <a:t>建立模式索引</a:t>
            </a:r>
            <a:endParaRPr lang="en-US" altLang="zh-CN" sz="2000" dirty="0">
              <a:solidFill>
                <a:srgbClr val="C00000"/>
              </a:solidFill>
              <a:latin typeface="思源黑体 CN Heavy" panose="020B0A00000000000000" pitchFamily="34" charset="-122"/>
              <a:ea typeface="思源黑体 CN Heavy" panose="020B0A00000000000000" pitchFamily="34" charset="-122"/>
            </a:endParaRPr>
          </a:p>
          <a:p>
            <a:pPr>
              <a:lnSpc>
                <a:spcPts val="2400"/>
              </a:lnSpc>
            </a:pPr>
            <a:r>
              <a:rPr lang="zh-CN" altLang="en-US" sz="1600" dirty="0">
                <a:solidFill>
                  <a:schemeClr val="tx1">
                    <a:lumMod val="85000"/>
                    <a:lumOff val="15000"/>
                  </a:schemeClr>
                </a:solidFill>
              </a:rPr>
              <a:t>建立节点属性（</a:t>
            </a:r>
            <a:r>
              <a:rPr lang="en-US" altLang="zh-CN" sz="1600" dirty="0">
                <a:solidFill>
                  <a:schemeClr val="tx1">
                    <a:lumMod val="85000"/>
                    <a:lumOff val="15000"/>
                  </a:schemeClr>
                </a:solidFill>
              </a:rPr>
              <a:t>”name”</a:t>
            </a:r>
            <a:r>
              <a:rPr lang="zh-CN" altLang="en-US" sz="1600" dirty="0">
                <a:solidFill>
                  <a:schemeClr val="tx1">
                    <a:lumMod val="85000"/>
                    <a:lumOff val="15000"/>
                  </a:schemeClr>
                </a:solidFill>
              </a:rPr>
              <a:t>）与节点的模式索引，从而加快查找速度</a:t>
            </a:r>
            <a:endParaRPr lang="en-US" altLang="zh-CN" sz="1600" dirty="0">
              <a:solidFill>
                <a:schemeClr val="tx1">
                  <a:lumMod val="85000"/>
                  <a:lumOff val="15000"/>
                </a:schemeClr>
              </a:solidFill>
            </a:endParaRPr>
          </a:p>
          <a:p>
            <a:pPr>
              <a:lnSpc>
                <a:spcPts val="2400"/>
              </a:lnSpc>
            </a:pPr>
            <a:endParaRPr lang="en-US" altLang="zh-CN" sz="1600" dirty="0">
              <a:solidFill>
                <a:schemeClr val="tx1">
                  <a:lumMod val="85000"/>
                  <a:lumOff val="15000"/>
                </a:schemeClr>
              </a:solidFill>
            </a:endParaRPr>
          </a:p>
          <a:p>
            <a:pPr>
              <a:lnSpc>
                <a:spcPts val="2400"/>
              </a:lnSpc>
            </a:pPr>
            <a:endParaRPr lang="en-US" altLang="zh-CN" sz="2000" dirty="0">
              <a:solidFill>
                <a:srgbClr val="C00000"/>
              </a:solidFill>
              <a:latin typeface="思源黑体 CN Heavy" panose="020B0A00000000000000" pitchFamily="34" charset="-122"/>
              <a:ea typeface="思源黑体 CN Heavy" panose="020B0A00000000000000" pitchFamily="34" charset="-122"/>
            </a:endParaRPr>
          </a:p>
          <a:p>
            <a:pPr>
              <a:lnSpc>
                <a:spcPts val="2400"/>
              </a:lnSpc>
            </a:pPr>
            <a:endParaRPr lang="en-US" altLang="zh-CN" sz="2000" dirty="0">
              <a:solidFill>
                <a:srgbClr val="C00000"/>
              </a:solidFill>
              <a:latin typeface="思源黑体 CN Heavy" panose="020B0A00000000000000" pitchFamily="34" charset="-122"/>
              <a:ea typeface="思源黑体 CN Heavy" panose="020B0A00000000000000" pitchFamily="34" charset="-122"/>
            </a:endParaRPr>
          </a:p>
          <a:p>
            <a:pPr>
              <a:lnSpc>
                <a:spcPts val="2400"/>
              </a:lnSpc>
            </a:pPr>
            <a:endParaRPr lang="en-US" altLang="zh-CN" sz="2000" dirty="0">
              <a:solidFill>
                <a:srgbClr val="C00000"/>
              </a:solidFill>
              <a:latin typeface="思源黑体 CN Heavy" panose="020B0A00000000000000" pitchFamily="34" charset="-122"/>
              <a:ea typeface="思源黑体 CN Heavy" panose="020B0A00000000000000" pitchFamily="34" charset="-122"/>
            </a:endParaRPr>
          </a:p>
          <a:p>
            <a:pPr>
              <a:lnSpc>
                <a:spcPts val="2400"/>
              </a:lnSpc>
            </a:pPr>
            <a:r>
              <a:rPr lang="zh-CN" altLang="en-US" sz="2000" dirty="0">
                <a:solidFill>
                  <a:srgbClr val="C00000"/>
                </a:solidFill>
                <a:latin typeface="思源黑体 CN Heavy" panose="020B0A00000000000000" pitchFamily="34" charset="-122"/>
                <a:ea typeface="思源黑体 CN Heavy" panose="020B0A00000000000000" pitchFamily="34" charset="-122"/>
              </a:rPr>
              <a:t>添加</a:t>
            </a:r>
            <a:r>
              <a:rPr lang="en-US" altLang="zh-CN" sz="2000" dirty="0" err="1">
                <a:solidFill>
                  <a:srgbClr val="C00000"/>
                </a:solidFill>
                <a:latin typeface="思源黑体 CN Heavy" panose="020B0A00000000000000" pitchFamily="34" charset="-122"/>
                <a:ea typeface="思源黑体 CN Heavy" panose="020B0A00000000000000" pitchFamily="34" charset="-122"/>
              </a:rPr>
              <a:t>jvm</a:t>
            </a:r>
            <a:r>
              <a:rPr lang="zh-CN" altLang="en-US" sz="2000" dirty="0">
                <a:solidFill>
                  <a:srgbClr val="C00000"/>
                </a:solidFill>
                <a:latin typeface="思源黑体 CN Heavy" panose="020B0A00000000000000" pitchFamily="34" charset="-122"/>
                <a:ea typeface="思源黑体 CN Heavy" panose="020B0A00000000000000" pitchFamily="34" charset="-122"/>
              </a:rPr>
              <a:t>虚拟环境</a:t>
            </a:r>
            <a:endParaRPr lang="en-US" altLang="zh-CN" sz="2000" dirty="0">
              <a:solidFill>
                <a:srgbClr val="C00000"/>
              </a:solidFill>
              <a:latin typeface="思源黑体 CN Heavy" panose="020B0A00000000000000" pitchFamily="34" charset="-122"/>
              <a:ea typeface="思源黑体 CN Heavy" panose="020B0A00000000000000" pitchFamily="34" charset="-122"/>
            </a:endParaRPr>
          </a:p>
          <a:p>
            <a:pPr>
              <a:lnSpc>
                <a:spcPts val="2400"/>
              </a:lnSpc>
            </a:pPr>
            <a:r>
              <a:rPr lang="zh-CN" altLang="en-US" sz="1600" b="0" i="0" dirty="0">
                <a:solidFill>
                  <a:srgbClr val="4D4D4D"/>
                </a:solidFill>
                <a:effectLst/>
                <a:latin typeface="-apple-system"/>
              </a:rPr>
              <a:t>添加</a:t>
            </a:r>
            <a:r>
              <a:rPr lang="en-US" altLang="zh-CN" sz="1600" b="0" i="0" dirty="0" err="1">
                <a:solidFill>
                  <a:srgbClr val="4D4D4D"/>
                </a:solidFill>
                <a:effectLst/>
                <a:latin typeface="-apple-system"/>
              </a:rPr>
              <a:t>jvm</a:t>
            </a:r>
            <a:r>
              <a:rPr lang="zh-CN" altLang="en-US" sz="1600" b="0" i="0" dirty="0">
                <a:solidFill>
                  <a:srgbClr val="4D4D4D"/>
                </a:solidFill>
                <a:effectLst/>
                <a:latin typeface="-apple-system"/>
              </a:rPr>
              <a:t>虚拟环境，并修改配置文件，分配最大堆内存</a:t>
            </a:r>
            <a:endParaRPr lang="en-US" altLang="zh-CN" sz="1600" b="0" i="0" dirty="0">
              <a:solidFill>
                <a:srgbClr val="4D4D4D"/>
              </a:solidFill>
              <a:effectLst/>
              <a:latin typeface="-apple-system"/>
            </a:endParaRPr>
          </a:p>
          <a:p>
            <a:pPr>
              <a:lnSpc>
                <a:spcPts val="2400"/>
              </a:lnSpc>
            </a:pPr>
            <a:endParaRPr lang="zh-CN" altLang="en-US" sz="1600" dirty="0">
              <a:solidFill>
                <a:schemeClr val="tx1">
                  <a:lumMod val="85000"/>
                  <a:lumOff val="15000"/>
                </a:schemeClr>
              </a:solidFill>
            </a:endParaRPr>
          </a:p>
        </p:txBody>
      </p:sp>
      <p:pic>
        <p:nvPicPr>
          <p:cNvPr id="13" name="图片 12">
            <a:extLst>
              <a:ext uri="{FF2B5EF4-FFF2-40B4-BE49-F238E27FC236}">
                <a16:creationId xmlns:a16="http://schemas.microsoft.com/office/drawing/2014/main" id="{93ABD132-B547-85C3-E690-17BC59D04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850" y="1931198"/>
            <a:ext cx="3863446" cy="2403910"/>
          </a:xfrm>
          <a:prstGeom prst="rect">
            <a:avLst/>
          </a:prstGeom>
        </p:spPr>
      </p:pic>
      <p:sp>
        <p:nvSpPr>
          <p:cNvPr id="14" name="文本框 13">
            <a:extLst>
              <a:ext uri="{FF2B5EF4-FFF2-40B4-BE49-F238E27FC236}">
                <a16:creationId xmlns:a16="http://schemas.microsoft.com/office/drawing/2014/main" id="{0F1EFAFD-032D-D427-3CF1-C93397DD23F3}"/>
              </a:ext>
            </a:extLst>
          </p:cNvPr>
          <p:cNvSpPr txBox="1"/>
          <p:nvPr/>
        </p:nvSpPr>
        <p:spPr>
          <a:xfrm>
            <a:off x="926377" y="4445805"/>
            <a:ext cx="2129140" cy="461665"/>
          </a:xfrm>
          <a:prstGeom prst="rect">
            <a:avLst/>
          </a:prstGeom>
          <a:noFill/>
        </p:spPr>
        <p:txBody>
          <a:bodyPr wrap="square" rtlCol="0">
            <a:spAutoFit/>
          </a:bodyPr>
          <a:lstStyle/>
          <a:p>
            <a:r>
              <a:rPr lang="en-US" altLang="zh-CN" sz="2400" dirty="0">
                <a:latin typeface="思源黑体 CN Heavy" panose="020B0A00000000000000" pitchFamily="34" charset="-122"/>
                <a:ea typeface="思源黑体 CN Heavy" panose="020B0A00000000000000" pitchFamily="34" charset="-122"/>
              </a:rPr>
              <a:t>Neo4j</a:t>
            </a:r>
            <a:endParaRPr lang="zh-CN" altLang="en-US" sz="2400" dirty="0">
              <a:latin typeface="思源黑体 CN Heavy" panose="020B0A00000000000000" pitchFamily="34" charset="-122"/>
              <a:ea typeface="思源黑体 CN Heavy" panose="020B0A00000000000000" pitchFamily="34" charset="-122"/>
            </a:endParaRPr>
          </a:p>
        </p:txBody>
      </p:sp>
      <p:sp>
        <p:nvSpPr>
          <p:cNvPr id="15" name="文本框 14">
            <a:extLst>
              <a:ext uri="{FF2B5EF4-FFF2-40B4-BE49-F238E27FC236}">
                <a16:creationId xmlns:a16="http://schemas.microsoft.com/office/drawing/2014/main" id="{A08E73E4-8AA1-84DF-4F01-406830FD504F}"/>
              </a:ext>
            </a:extLst>
          </p:cNvPr>
          <p:cNvSpPr txBox="1"/>
          <p:nvPr/>
        </p:nvSpPr>
        <p:spPr>
          <a:xfrm>
            <a:off x="926377" y="4907470"/>
            <a:ext cx="4181307" cy="523220"/>
          </a:xfrm>
          <a:prstGeom prst="rect">
            <a:avLst/>
          </a:prstGeom>
          <a:noFill/>
        </p:spPr>
        <p:txBody>
          <a:bodyPr wrap="square" rtlCol="0">
            <a:spAutoFit/>
          </a:bodyPr>
          <a:lstStyle/>
          <a:p>
            <a:r>
              <a:rPr lang="en-US" altLang="zh-CN" sz="1400" dirty="0">
                <a:solidFill>
                  <a:schemeClr val="tx1">
                    <a:lumMod val="50000"/>
                    <a:lumOff val="50000"/>
                  </a:schemeClr>
                </a:solidFill>
                <a:latin typeface="+mn-ea"/>
              </a:rPr>
              <a:t>Neo4j </a:t>
            </a:r>
            <a:r>
              <a:rPr lang="zh-CN" altLang="en-US" sz="1400" dirty="0">
                <a:solidFill>
                  <a:schemeClr val="tx1">
                    <a:lumMod val="50000"/>
                    <a:lumOff val="50000"/>
                  </a:schemeClr>
                </a:solidFill>
                <a:latin typeface="+mn-ea"/>
              </a:rPr>
              <a:t>是一款高性能、面向图的数据库。它提供了完整的开发工具和 </a:t>
            </a:r>
            <a:r>
              <a:rPr lang="en-US" altLang="zh-CN" sz="1400" dirty="0">
                <a:solidFill>
                  <a:schemeClr val="tx1">
                    <a:lumMod val="50000"/>
                    <a:lumOff val="50000"/>
                  </a:schemeClr>
                </a:solidFill>
                <a:latin typeface="+mn-ea"/>
              </a:rPr>
              <a:t>API</a:t>
            </a:r>
            <a:r>
              <a:rPr lang="zh-CN" altLang="en-US" sz="1400" dirty="0">
                <a:solidFill>
                  <a:schemeClr val="tx1">
                    <a:lumMod val="50000"/>
                    <a:lumOff val="50000"/>
                  </a:schemeClr>
                </a:solidFill>
                <a:latin typeface="+mn-ea"/>
              </a:rPr>
              <a:t>，支持多种编程语言和平台</a:t>
            </a:r>
            <a:endParaRPr lang="en-US" altLang="zh-CN" sz="1400" dirty="0">
              <a:solidFill>
                <a:schemeClr val="tx1">
                  <a:lumMod val="50000"/>
                  <a:lumOff val="50000"/>
                </a:schemeClr>
              </a:solidFill>
              <a:latin typeface="+mn-ea"/>
            </a:endParaRPr>
          </a:p>
        </p:txBody>
      </p:sp>
      <p:pic>
        <p:nvPicPr>
          <p:cNvPr id="2" name="图片 1">
            <a:extLst>
              <a:ext uri="{FF2B5EF4-FFF2-40B4-BE49-F238E27FC236}">
                <a16:creationId xmlns:a16="http://schemas.microsoft.com/office/drawing/2014/main" id="{E48BCED1-D957-FDD3-C9B8-F6138AA66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pic>
        <p:nvPicPr>
          <p:cNvPr id="3" name="图片 2">
            <a:extLst>
              <a:ext uri="{FF2B5EF4-FFF2-40B4-BE49-F238E27FC236}">
                <a16:creationId xmlns:a16="http://schemas.microsoft.com/office/drawing/2014/main" id="{EE3033BA-94A8-E131-E25A-6D306BC58BF2}"/>
              </a:ext>
            </a:extLst>
          </p:cNvPr>
          <p:cNvPicPr>
            <a:picLocks noChangeAspect="1"/>
          </p:cNvPicPr>
          <p:nvPr/>
        </p:nvPicPr>
        <p:blipFill>
          <a:blip r:embed="rId5"/>
          <a:stretch>
            <a:fillRect/>
          </a:stretch>
        </p:blipFill>
        <p:spPr>
          <a:xfrm>
            <a:off x="6008116" y="2776162"/>
            <a:ext cx="4191585" cy="457264"/>
          </a:xfrm>
          <a:prstGeom prst="rect">
            <a:avLst/>
          </a:prstGeom>
        </p:spPr>
      </p:pic>
      <p:pic>
        <p:nvPicPr>
          <p:cNvPr id="9" name="图片 8">
            <a:extLst>
              <a:ext uri="{FF2B5EF4-FFF2-40B4-BE49-F238E27FC236}">
                <a16:creationId xmlns:a16="http://schemas.microsoft.com/office/drawing/2014/main" id="{119F8790-49B1-2767-28CE-AE17F207AF94}"/>
              </a:ext>
            </a:extLst>
          </p:cNvPr>
          <p:cNvPicPr>
            <a:picLocks noChangeAspect="1"/>
          </p:cNvPicPr>
          <p:nvPr/>
        </p:nvPicPr>
        <p:blipFill>
          <a:blip r:embed="rId6"/>
          <a:stretch>
            <a:fillRect/>
          </a:stretch>
        </p:blipFill>
        <p:spPr>
          <a:xfrm>
            <a:off x="6008116" y="4622726"/>
            <a:ext cx="3610479" cy="790685"/>
          </a:xfrm>
          <a:prstGeom prst="rect">
            <a:avLst/>
          </a:prstGeom>
        </p:spPr>
      </p:pic>
    </p:spTree>
    <p:extLst>
      <p:ext uri="{BB962C8B-B14F-4D97-AF65-F5344CB8AC3E}">
        <p14:creationId xmlns:p14="http://schemas.microsoft.com/office/powerpoint/2010/main" val="421704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86A2D5F-FB8F-48A8-6379-82067E99E6F5}"/>
              </a:ext>
            </a:extLst>
          </p:cNvPr>
          <p:cNvGrpSpPr/>
          <p:nvPr/>
        </p:nvGrpSpPr>
        <p:grpSpPr>
          <a:xfrm>
            <a:off x="514930" y="429675"/>
            <a:ext cx="4725295" cy="544713"/>
            <a:chOff x="274214" y="217809"/>
            <a:chExt cx="3937746" cy="453927"/>
          </a:xfrm>
        </p:grpSpPr>
        <p:grpSp>
          <p:nvGrpSpPr>
            <p:cNvPr id="5" name="组合 4">
              <a:extLst>
                <a:ext uri="{FF2B5EF4-FFF2-40B4-BE49-F238E27FC236}">
                  <a16:creationId xmlns:a16="http://schemas.microsoft.com/office/drawing/2014/main" id="{486A1443-FB87-7A99-5FB5-42987BFEE7C6}"/>
                </a:ext>
              </a:extLst>
            </p:cNvPr>
            <p:cNvGrpSpPr/>
            <p:nvPr/>
          </p:nvGrpSpPr>
          <p:grpSpPr>
            <a:xfrm>
              <a:off x="274214" y="217809"/>
              <a:ext cx="454527" cy="435930"/>
              <a:chOff x="683568" y="1489348"/>
              <a:chExt cx="2638425" cy="2530475"/>
            </a:xfrm>
          </p:grpSpPr>
          <p:sp>
            <p:nvSpPr>
              <p:cNvPr id="7" name="Freeform 7">
                <a:extLst>
                  <a:ext uri="{FF2B5EF4-FFF2-40B4-BE49-F238E27FC236}">
                    <a16:creationId xmlns:a16="http://schemas.microsoft.com/office/drawing/2014/main" id="{FC69C8F2-A1C6-8E39-0F67-EF409A2A8261}"/>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8" name="Freeform 8">
                <a:extLst>
                  <a:ext uri="{FF2B5EF4-FFF2-40B4-BE49-F238E27FC236}">
                    <a16:creationId xmlns:a16="http://schemas.microsoft.com/office/drawing/2014/main" id="{20F7F1D0-5613-3157-89A6-82C87EE825BA}"/>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6" name="TextBox 33">
              <a:extLst>
                <a:ext uri="{FF2B5EF4-FFF2-40B4-BE49-F238E27FC236}">
                  <a16:creationId xmlns:a16="http://schemas.microsoft.com/office/drawing/2014/main" id="{F28BA1E3-49C0-71CA-40AE-6565C1FBCC66}"/>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知识可视化</a:t>
              </a:r>
            </a:p>
          </p:txBody>
        </p:sp>
      </p:grpSp>
      <p:pic>
        <p:nvPicPr>
          <p:cNvPr id="9" name="Picture 2">
            <a:extLst>
              <a:ext uri="{FF2B5EF4-FFF2-40B4-BE49-F238E27FC236}">
                <a16:creationId xmlns:a16="http://schemas.microsoft.com/office/drawing/2014/main" id="{C47799E6-364F-E713-A9B3-D7BAED4876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350" y="140807"/>
            <a:ext cx="1038275" cy="10382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8AD3954-49C0-FB14-E90C-E72C706AAD0A}"/>
              </a:ext>
            </a:extLst>
          </p:cNvPr>
          <p:cNvSpPr txBox="1"/>
          <p:nvPr/>
        </p:nvSpPr>
        <p:spPr>
          <a:xfrm>
            <a:off x="1060362" y="1205323"/>
            <a:ext cx="10584985" cy="406778"/>
          </a:xfrm>
          <a:prstGeom prst="rect">
            <a:avLst/>
          </a:prstGeom>
          <a:noFill/>
        </p:spPr>
        <p:txBody>
          <a:bodyPr wrap="square" rtlCol="0">
            <a:spAutoFit/>
          </a:bodyPr>
          <a:lstStyle/>
          <a:p>
            <a:pPr>
              <a:lnSpc>
                <a:spcPts val="2400"/>
              </a:lnSpc>
            </a:pPr>
            <a:r>
              <a:rPr lang="zh-CN" altLang="en-US" sz="2000" b="1" dirty="0">
                <a:latin typeface="思源黑体 CN Heavy" panose="020B0A00000000000000" pitchFamily="34" charset="-122"/>
                <a:ea typeface="思源黑体 CN Heavy" panose="020B0A00000000000000" pitchFamily="34" charset="-122"/>
              </a:rPr>
              <a:t>图谱</a:t>
            </a:r>
            <a:r>
              <a:rPr lang="zh-CN" altLang="en-US" sz="2000" dirty="0">
                <a:latin typeface="思源黑体 CN Heavy" panose="020B0A00000000000000" pitchFamily="34" charset="-122"/>
                <a:ea typeface="思源黑体 CN Heavy" panose="020B0A00000000000000" pitchFamily="34" charset="-122"/>
              </a:rPr>
              <a:t>可视化</a:t>
            </a:r>
            <a:r>
              <a:rPr lang="zh-CN" altLang="en-US" sz="2000" b="1" dirty="0">
                <a:latin typeface="思源黑体 CN Heavy" panose="020B0A00000000000000" pitchFamily="34" charset="-122"/>
                <a:ea typeface="思源黑体 CN Heavy" panose="020B0A00000000000000" pitchFamily="34" charset="-122"/>
              </a:rPr>
              <a:t>：斥力图</a:t>
            </a:r>
          </a:p>
        </p:txBody>
      </p:sp>
      <p:pic>
        <p:nvPicPr>
          <p:cNvPr id="10" name="图片 9">
            <a:extLst>
              <a:ext uri="{FF2B5EF4-FFF2-40B4-BE49-F238E27FC236}">
                <a16:creationId xmlns:a16="http://schemas.microsoft.com/office/drawing/2014/main" id="{E4E04C1A-0C06-B9CB-1E27-7E0890417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906" y="1765760"/>
            <a:ext cx="9303026" cy="4730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362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86A2D5F-FB8F-48A8-6379-82067E99E6F5}"/>
              </a:ext>
            </a:extLst>
          </p:cNvPr>
          <p:cNvGrpSpPr/>
          <p:nvPr/>
        </p:nvGrpSpPr>
        <p:grpSpPr>
          <a:xfrm>
            <a:off x="514930" y="429675"/>
            <a:ext cx="4725295" cy="544713"/>
            <a:chOff x="274214" y="217809"/>
            <a:chExt cx="3937746" cy="453927"/>
          </a:xfrm>
        </p:grpSpPr>
        <p:grpSp>
          <p:nvGrpSpPr>
            <p:cNvPr id="5" name="组合 4">
              <a:extLst>
                <a:ext uri="{FF2B5EF4-FFF2-40B4-BE49-F238E27FC236}">
                  <a16:creationId xmlns:a16="http://schemas.microsoft.com/office/drawing/2014/main" id="{486A1443-FB87-7A99-5FB5-42987BFEE7C6}"/>
                </a:ext>
              </a:extLst>
            </p:cNvPr>
            <p:cNvGrpSpPr/>
            <p:nvPr/>
          </p:nvGrpSpPr>
          <p:grpSpPr>
            <a:xfrm>
              <a:off x="274214" y="217809"/>
              <a:ext cx="454527" cy="435930"/>
              <a:chOff x="683568" y="1489348"/>
              <a:chExt cx="2638425" cy="2530475"/>
            </a:xfrm>
          </p:grpSpPr>
          <p:sp>
            <p:nvSpPr>
              <p:cNvPr id="7" name="Freeform 7">
                <a:extLst>
                  <a:ext uri="{FF2B5EF4-FFF2-40B4-BE49-F238E27FC236}">
                    <a16:creationId xmlns:a16="http://schemas.microsoft.com/office/drawing/2014/main" id="{FC69C8F2-A1C6-8E39-0F67-EF409A2A8261}"/>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8" name="Freeform 8">
                <a:extLst>
                  <a:ext uri="{FF2B5EF4-FFF2-40B4-BE49-F238E27FC236}">
                    <a16:creationId xmlns:a16="http://schemas.microsoft.com/office/drawing/2014/main" id="{20F7F1D0-5613-3157-89A6-82C87EE825BA}"/>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6" name="TextBox 33">
              <a:extLst>
                <a:ext uri="{FF2B5EF4-FFF2-40B4-BE49-F238E27FC236}">
                  <a16:creationId xmlns:a16="http://schemas.microsoft.com/office/drawing/2014/main" id="{F28BA1E3-49C0-71CA-40AE-6565C1FBCC66}"/>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知识可视化</a:t>
              </a:r>
            </a:p>
          </p:txBody>
        </p:sp>
      </p:grpSp>
      <p:pic>
        <p:nvPicPr>
          <p:cNvPr id="9" name="Picture 2">
            <a:extLst>
              <a:ext uri="{FF2B5EF4-FFF2-40B4-BE49-F238E27FC236}">
                <a16:creationId xmlns:a16="http://schemas.microsoft.com/office/drawing/2014/main" id="{C47799E6-364F-E713-A9B3-D7BAED4876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74350" y="140807"/>
            <a:ext cx="1038275" cy="103827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8AD3954-49C0-FB14-E90C-E72C706AAD0A}"/>
              </a:ext>
            </a:extLst>
          </p:cNvPr>
          <p:cNvSpPr txBox="1"/>
          <p:nvPr/>
        </p:nvSpPr>
        <p:spPr>
          <a:xfrm>
            <a:off x="1060362" y="1205323"/>
            <a:ext cx="10584985" cy="406778"/>
          </a:xfrm>
          <a:prstGeom prst="rect">
            <a:avLst/>
          </a:prstGeom>
          <a:noFill/>
        </p:spPr>
        <p:txBody>
          <a:bodyPr wrap="square" rtlCol="0">
            <a:spAutoFit/>
          </a:bodyPr>
          <a:lstStyle/>
          <a:p>
            <a:pPr>
              <a:lnSpc>
                <a:spcPts val="2400"/>
              </a:lnSpc>
            </a:pPr>
            <a:r>
              <a:rPr lang="zh-CN" altLang="en-US" sz="2000" b="1" dirty="0">
                <a:latin typeface="思源黑体 CN Heavy" panose="020B0A00000000000000" pitchFamily="34" charset="-122"/>
                <a:ea typeface="思源黑体 CN Heavy" panose="020B0A00000000000000" pitchFamily="34" charset="-122"/>
              </a:rPr>
              <a:t>企业节点查询</a:t>
            </a:r>
          </a:p>
        </p:txBody>
      </p:sp>
      <p:pic>
        <p:nvPicPr>
          <p:cNvPr id="11" name="图片 10">
            <a:extLst>
              <a:ext uri="{FF2B5EF4-FFF2-40B4-BE49-F238E27FC236}">
                <a16:creationId xmlns:a16="http://schemas.microsoft.com/office/drawing/2014/main" id="{CDF83BCE-31AE-1702-D3F8-8E4F7CD881C0}"/>
              </a:ext>
            </a:extLst>
          </p:cNvPr>
          <p:cNvPicPr>
            <a:picLocks noChangeAspect="1"/>
          </p:cNvPicPr>
          <p:nvPr/>
        </p:nvPicPr>
        <p:blipFill rotWithShape="1">
          <a:blip r:embed="rId3">
            <a:extLst>
              <a:ext uri="{28A0092B-C50C-407E-A947-70E740481C1C}">
                <a14:useLocalDpi xmlns:a14="http://schemas.microsoft.com/office/drawing/2010/main" val="0"/>
              </a:ext>
            </a:extLst>
          </a:blip>
          <a:srcRect l="13310" t="16642" r="36139" b="12199"/>
          <a:stretch/>
        </p:blipFill>
        <p:spPr>
          <a:xfrm>
            <a:off x="1143960" y="2021501"/>
            <a:ext cx="5278468" cy="4214191"/>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A542E3FA-3301-89B2-2D08-886FDCF297E3}"/>
              </a:ext>
            </a:extLst>
          </p:cNvPr>
          <p:cNvPicPr>
            <a:picLocks noChangeAspect="1"/>
          </p:cNvPicPr>
          <p:nvPr/>
        </p:nvPicPr>
        <p:blipFill rotWithShape="1">
          <a:blip r:embed="rId3">
            <a:extLst>
              <a:ext uri="{28A0092B-C50C-407E-A947-70E740481C1C}">
                <a14:useLocalDpi xmlns:a14="http://schemas.microsoft.com/office/drawing/2010/main" val="0"/>
              </a:ext>
            </a:extLst>
          </a:blip>
          <a:srcRect l="64028" t="9319" b="35362"/>
          <a:stretch/>
        </p:blipFill>
        <p:spPr>
          <a:xfrm>
            <a:off x="7295660" y="2021501"/>
            <a:ext cx="4349687" cy="37937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057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r="30000" b="-9000"/>
          </a:stretch>
        </a:blip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4A44CF5-DBCC-B5E0-69A5-4D9D06FC45E2}"/>
              </a:ext>
            </a:extLst>
          </p:cNvPr>
          <p:cNvGrpSpPr/>
          <p:nvPr/>
        </p:nvGrpSpPr>
        <p:grpSpPr>
          <a:xfrm>
            <a:off x="4966253" y="0"/>
            <a:ext cx="7225748" cy="6858000"/>
            <a:chOff x="4230757" y="0"/>
            <a:chExt cx="7160195" cy="6858000"/>
          </a:xfrm>
          <a:solidFill>
            <a:srgbClr val="8B0012"/>
          </a:solidFill>
        </p:grpSpPr>
        <p:sp>
          <p:nvSpPr>
            <p:cNvPr id="4" name="矩形 3">
              <a:extLst>
                <a:ext uri="{FF2B5EF4-FFF2-40B4-BE49-F238E27FC236}">
                  <a16:creationId xmlns:a16="http://schemas.microsoft.com/office/drawing/2014/main" id="{C78BC45D-A578-90A1-7675-96B334DF6B00}"/>
                </a:ext>
              </a:extLst>
            </p:cNvPr>
            <p:cNvSpPr/>
            <p:nvPr/>
          </p:nvSpPr>
          <p:spPr>
            <a:xfrm>
              <a:off x="6510131" y="0"/>
              <a:ext cx="4880821"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a:extLst>
                <a:ext uri="{FF2B5EF4-FFF2-40B4-BE49-F238E27FC236}">
                  <a16:creationId xmlns:a16="http://schemas.microsoft.com/office/drawing/2014/main" id="{3FD38315-14CD-E3EB-0439-B05044BE157A}"/>
                </a:ext>
              </a:extLst>
            </p:cNvPr>
            <p:cNvSpPr/>
            <p:nvPr/>
          </p:nvSpPr>
          <p:spPr>
            <a:xfrm>
              <a:off x="4230757" y="0"/>
              <a:ext cx="7064987" cy="3429000"/>
            </a:xfrm>
            <a:prstGeom prst="parallelogram">
              <a:avLst>
                <a:gd name="adj" fmla="val 66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a:extLst>
                <a:ext uri="{FF2B5EF4-FFF2-40B4-BE49-F238E27FC236}">
                  <a16:creationId xmlns:a16="http://schemas.microsoft.com/office/drawing/2014/main" id="{87CE5A3B-2ECC-FEAE-5936-255A36A203EF}"/>
                </a:ext>
              </a:extLst>
            </p:cNvPr>
            <p:cNvSpPr/>
            <p:nvPr/>
          </p:nvSpPr>
          <p:spPr>
            <a:xfrm flipV="1">
              <a:off x="4230758" y="3429000"/>
              <a:ext cx="6936951" cy="3429000"/>
            </a:xfrm>
            <a:prstGeom prst="parallelogram">
              <a:avLst>
                <a:gd name="adj" fmla="val 66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93364077-48D9-6676-2817-A7F26D14094A}"/>
              </a:ext>
            </a:extLst>
          </p:cNvPr>
          <p:cNvSpPr txBox="1"/>
          <p:nvPr/>
        </p:nvSpPr>
        <p:spPr>
          <a:xfrm>
            <a:off x="1331845" y="2828835"/>
            <a:ext cx="2852529" cy="1200329"/>
          </a:xfrm>
          <a:prstGeom prst="rect">
            <a:avLst/>
          </a:prstGeom>
          <a:noFill/>
        </p:spPr>
        <p:txBody>
          <a:bodyPr wrap="square" rtlCol="0">
            <a:spAutoFit/>
          </a:bodyPr>
          <a:lstStyle/>
          <a:p>
            <a:r>
              <a:rPr lang="zh-CN" altLang="en-US" sz="4800" dirty="0">
                <a:solidFill>
                  <a:schemeClr val="bg1"/>
                </a:solidFill>
                <a:latin typeface="思源黑体 CN Heavy" panose="020B0A00000000000000" pitchFamily="34" charset="-122"/>
                <a:ea typeface="思源黑体 CN Heavy" panose="020B0A00000000000000" pitchFamily="34" charset="-122"/>
              </a:rPr>
              <a:t>目   录</a:t>
            </a:r>
            <a:endParaRPr lang="en-US" altLang="zh-CN" sz="4800" dirty="0">
              <a:solidFill>
                <a:schemeClr val="bg1"/>
              </a:solidFill>
              <a:latin typeface="思源黑体 CN Heavy" panose="020B0A00000000000000" pitchFamily="34" charset="-122"/>
              <a:ea typeface="思源黑体 CN Heavy" panose="020B0A00000000000000" pitchFamily="34" charset="-122"/>
            </a:endParaRPr>
          </a:p>
          <a:p>
            <a:r>
              <a:rPr lang="en-US" altLang="zh-CN" sz="2400" dirty="0">
                <a:solidFill>
                  <a:schemeClr val="bg1"/>
                </a:solidFill>
                <a:latin typeface="思源黑体 CN Heavy" panose="020B0A00000000000000" pitchFamily="34" charset="-122"/>
                <a:ea typeface="思源黑体 CN Heavy" panose="020B0A00000000000000" pitchFamily="34" charset="-122"/>
              </a:rPr>
              <a:t>CONTENTS</a:t>
            </a:r>
            <a:endParaRPr lang="zh-CN" altLang="en-US" sz="2400" dirty="0">
              <a:solidFill>
                <a:schemeClr val="bg1"/>
              </a:solidFill>
              <a:latin typeface="思源黑体 CN Heavy" panose="020B0A00000000000000" pitchFamily="34" charset="-122"/>
              <a:ea typeface="思源黑体 CN Heavy" panose="020B0A00000000000000" pitchFamily="34" charset="-122"/>
            </a:endParaRPr>
          </a:p>
        </p:txBody>
      </p:sp>
      <p:sp>
        <p:nvSpPr>
          <p:cNvPr id="3" name="文本框 2">
            <a:extLst>
              <a:ext uri="{FF2B5EF4-FFF2-40B4-BE49-F238E27FC236}">
                <a16:creationId xmlns:a16="http://schemas.microsoft.com/office/drawing/2014/main" id="{F85D5B75-880E-5501-4766-94802AFA8543}"/>
              </a:ext>
            </a:extLst>
          </p:cNvPr>
          <p:cNvSpPr txBox="1"/>
          <p:nvPr/>
        </p:nvSpPr>
        <p:spPr>
          <a:xfrm>
            <a:off x="7422876" y="1293382"/>
            <a:ext cx="3935693" cy="4271234"/>
          </a:xfrm>
          <a:prstGeom prst="rect">
            <a:avLst/>
          </a:prstGeom>
          <a:noFill/>
        </p:spPr>
        <p:txBody>
          <a:bodyPr wrap="none" rtlCol="0">
            <a:spAutoFit/>
          </a:bodyPr>
          <a:lstStyle/>
          <a:p>
            <a:pPr>
              <a:lnSpc>
                <a:spcPct val="200000"/>
              </a:lnSpc>
            </a:pPr>
            <a:r>
              <a:rPr lang="en-US" altLang="zh-CN" sz="2800" dirty="0">
                <a:solidFill>
                  <a:schemeClr val="bg1"/>
                </a:solidFill>
                <a:latin typeface="Adobe 黑体 Std R" panose="020B0400000000000000" pitchFamily="34" charset="-122"/>
                <a:ea typeface="Adobe 黑体 Std R" panose="020B0400000000000000" pitchFamily="34" charset="-122"/>
              </a:rPr>
              <a:t>1  </a:t>
            </a:r>
            <a:r>
              <a:rPr lang="zh-CN" altLang="en-US" sz="2800" dirty="0">
                <a:solidFill>
                  <a:schemeClr val="bg1"/>
                </a:solidFill>
                <a:latin typeface="Adobe 黑体 Std R" panose="020B0400000000000000" pitchFamily="34" charset="-122"/>
                <a:ea typeface="Adobe 黑体 Std R" panose="020B0400000000000000" pitchFamily="34" charset="-122"/>
              </a:rPr>
              <a:t>设计背景及目标</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企业知识图谱构建</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rgbClr val="FFFF00"/>
                </a:solidFill>
                <a:latin typeface="Adobe 黑体 Std R" panose="020B0400000000000000" pitchFamily="34" charset="-122"/>
                <a:ea typeface="Adobe 黑体 Std R" panose="020B0400000000000000" pitchFamily="34" charset="-122"/>
              </a:rPr>
              <a:t>数据分析</a:t>
            </a:r>
            <a:endParaRPr lang="en-US" altLang="zh-CN" sz="2800" dirty="0">
              <a:solidFill>
                <a:srgbClr val="FFFF00"/>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图神经网络风险预测</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成果展示</a:t>
            </a:r>
          </a:p>
        </p:txBody>
      </p:sp>
    </p:spTree>
    <p:extLst>
      <p:ext uri="{BB962C8B-B14F-4D97-AF65-F5344CB8AC3E}">
        <p14:creationId xmlns:p14="http://schemas.microsoft.com/office/powerpoint/2010/main" val="99637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数据分析</a:t>
              </a:r>
            </a:p>
          </p:txBody>
        </p:sp>
      </p:grpSp>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4" name="文本框 3">
            <a:extLst>
              <a:ext uri="{FF2B5EF4-FFF2-40B4-BE49-F238E27FC236}">
                <a16:creationId xmlns:a16="http://schemas.microsoft.com/office/drawing/2014/main" id="{86F3262B-DB49-E84F-D879-8407FE39F6B6}"/>
              </a:ext>
            </a:extLst>
          </p:cNvPr>
          <p:cNvSpPr txBox="1"/>
          <p:nvPr/>
        </p:nvSpPr>
        <p:spPr>
          <a:xfrm>
            <a:off x="1060362" y="1417891"/>
            <a:ext cx="7725420" cy="369332"/>
          </a:xfrm>
          <a:prstGeom prst="rect">
            <a:avLst/>
          </a:prstGeom>
          <a:noFill/>
        </p:spPr>
        <p:txBody>
          <a:bodyPr wrap="square">
            <a:spAutoFit/>
          </a:bodyPr>
          <a:lstStyle/>
          <a:p>
            <a:r>
              <a:rPr lang="zh-CN" altLang="zh-CN" dirty="0">
                <a:latin typeface="微软雅黑" panose="020B0503020204020204" pitchFamily="34" charset="-122"/>
                <a:ea typeface="微软雅黑" panose="020B0503020204020204" pitchFamily="34" charset="-122"/>
              </a:rPr>
              <a:t>数据加载后，使用</a:t>
            </a:r>
            <a:r>
              <a:rPr lang="en-US"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python </a:t>
            </a:r>
            <a:r>
              <a:rPr lang="en-US" altLang="en-US" dirty="0" err="1">
                <a:latin typeface="微软雅黑" panose="020B0503020204020204" pitchFamily="34" charset="-122"/>
                <a:ea typeface="微软雅黑" panose="020B0503020204020204" pitchFamily="34" charset="-122"/>
              </a:rPr>
              <a:t>ProfileReport</a:t>
            </a:r>
            <a:r>
              <a:rPr lang="en-US" altLang="en-US"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功能，生成</a:t>
            </a:r>
            <a:r>
              <a:rPr lang="zh-CN" altLang="zh-CN" b="1" dirty="0">
                <a:solidFill>
                  <a:srgbClr val="FF0000"/>
                </a:solidFill>
                <a:latin typeface="微软雅黑" panose="020B0503020204020204" pitchFamily="34" charset="-122"/>
                <a:ea typeface="微软雅黑" panose="020B0503020204020204" pitchFamily="34" charset="-122"/>
              </a:rPr>
              <a:t>数据分析报告</a:t>
            </a:r>
            <a:endParaRPr lang="zh-CN" altLang="en-US"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56D342F8-41E8-355E-C408-1509D3DC1F50}"/>
              </a:ext>
            </a:extLst>
          </p:cNvPr>
          <p:cNvPicPr>
            <a:picLocks noChangeAspect="1"/>
          </p:cNvPicPr>
          <p:nvPr/>
        </p:nvPicPr>
        <p:blipFill>
          <a:blip r:embed="rId3"/>
          <a:stretch>
            <a:fillRect/>
          </a:stretch>
        </p:blipFill>
        <p:spPr>
          <a:xfrm>
            <a:off x="1828800" y="2492044"/>
            <a:ext cx="8488684" cy="1947981"/>
          </a:xfrm>
          <a:prstGeom prst="rect">
            <a:avLst/>
          </a:prstGeom>
        </p:spPr>
      </p:pic>
      <p:sp>
        <p:nvSpPr>
          <p:cNvPr id="14" name="文本框 13">
            <a:extLst>
              <a:ext uri="{FF2B5EF4-FFF2-40B4-BE49-F238E27FC236}">
                <a16:creationId xmlns:a16="http://schemas.microsoft.com/office/drawing/2014/main" id="{E5226AB6-BE2A-B298-6A1D-11572304325F}"/>
              </a:ext>
            </a:extLst>
          </p:cNvPr>
          <p:cNvSpPr txBox="1"/>
          <p:nvPr/>
        </p:nvSpPr>
        <p:spPr>
          <a:xfrm>
            <a:off x="1060362" y="1939424"/>
            <a:ext cx="772542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数值差异过大，考虑筛除或归一化处理</a:t>
            </a:r>
          </a:p>
        </p:txBody>
      </p:sp>
      <p:sp>
        <p:nvSpPr>
          <p:cNvPr id="15" name="矩形 14">
            <a:extLst>
              <a:ext uri="{FF2B5EF4-FFF2-40B4-BE49-F238E27FC236}">
                <a16:creationId xmlns:a16="http://schemas.microsoft.com/office/drawing/2014/main" id="{AF6EEE1D-CEDA-8489-EFAC-163407AE006D}"/>
              </a:ext>
            </a:extLst>
          </p:cNvPr>
          <p:cNvSpPr/>
          <p:nvPr/>
        </p:nvSpPr>
        <p:spPr>
          <a:xfrm>
            <a:off x="7736963" y="2986444"/>
            <a:ext cx="2472265" cy="1460651"/>
          </a:xfrm>
          <a:prstGeom prst="rect">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378DD41D-0AFD-B82B-BF87-400F4423E02D}"/>
              </a:ext>
            </a:extLst>
          </p:cNvPr>
          <p:cNvPicPr>
            <a:picLocks noChangeAspect="1"/>
          </p:cNvPicPr>
          <p:nvPr/>
        </p:nvPicPr>
        <p:blipFill>
          <a:blip r:embed="rId4"/>
          <a:stretch>
            <a:fillRect/>
          </a:stretch>
        </p:blipFill>
        <p:spPr>
          <a:xfrm>
            <a:off x="1828800" y="4623313"/>
            <a:ext cx="8488684" cy="2115353"/>
          </a:xfrm>
          <a:prstGeom prst="rect">
            <a:avLst/>
          </a:prstGeom>
        </p:spPr>
      </p:pic>
      <p:sp>
        <p:nvSpPr>
          <p:cNvPr id="22" name="矩形 21">
            <a:extLst>
              <a:ext uri="{FF2B5EF4-FFF2-40B4-BE49-F238E27FC236}">
                <a16:creationId xmlns:a16="http://schemas.microsoft.com/office/drawing/2014/main" id="{12CC3271-29E9-6057-F92C-508803A5DE9B}"/>
              </a:ext>
            </a:extLst>
          </p:cNvPr>
          <p:cNvSpPr/>
          <p:nvPr/>
        </p:nvSpPr>
        <p:spPr>
          <a:xfrm>
            <a:off x="7736962" y="5278015"/>
            <a:ext cx="2472265" cy="1460651"/>
          </a:xfrm>
          <a:prstGeom prst="rect">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379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E6A5AF7-351D-A01D-57AB-5B82C24BD2B6}"/>
              </a:ext>
            </a:extLst>
          </p:cNvPr>
          <p:cNvPicPr>
            <a:picLocks noChangeAspect="1"/>
          </p:cNvPicPr>
          <p:nvPr/>
        </p:nvPicPr>
        <p:blipFill>
          <a:blip r:embed="rId2"/>
          <a:stretch>
            <a:fillRect/>
          </a:stretch>
        </p:blipFill>
        <p:spPr>
          <a:xfrm>
            <a:off x="2886476" y="995880"/>
            <a:ext cx="8801418" cy="7758287"/>
          </a:xfrm>
          <a:prstGeom prst="rect">
            <a:avLst/>
          </a:prstGeom>
        </p:spPr>
      </p:pic>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数据分析</a:t>
              </a:r>
            </a:p>
          </p:txBody>
        </p:sp>
      </p:grpSp>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14" name="文本框 13">
            <a:extLst>
              <a:ext uri="{FF2B5EF4-FFF2-40B4-BE49-F238E27FC236}">
                <a16:creationId xmlns:a16="http://schemas.microsoft.com/office/drawing/2014/main" id="{E5226AB6-BE2A-B298-6A1D-11572304325F}"/>
              </a:ext>
            </a:extLst>
          </p:cNvPr>
          <p:cNvSpPr txBox="1"/>
          <p:nvPr/>
        </p:nvSpPr>
        <p:spPr>
          <a:xfrm>
            <a:off x="986850" y="1183766"/>
            <a:ext cx="7725420" cy="646331"/>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分析特征热力图，删除强相关特征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根据具体属性，保留其中之一</a:t>
            </a:r>
          </a:p>
        </p:txBody>
      </p:sp>
      <p:sp>
        <p:nvSpPr>
          <p:cNvPr id="15" name="矩形 14">
            <a:extLst>
              <a:ext uri="{FF2B5EF4-FFF2-40B4-BE49-F238E27FC236}">
                <a16:creationId xmlns:a16="http://schemas.microsoft.com/office/drawing/2014/main" id="{AF6EEE1D-CEDA-8489-EFAC-163407AE006D}"/>
              </a:ext>
            </a:extLst>
          </p:cNvPr>
          <p:cNvSpPr/>
          <p:nvPr/>
        </p:nvSpPr>
        <p:spPr>
          <a:xfrm>
            <a:off x="6916831" y="2394408"/>
            <a:ext cx="520917" cy="666947"/>
          </a:xfrm>
          <a:prstGeom prst="rect">
            <a:avLst/>
          </a:prstGeom>
          <a:noFill/>
          <a:ln w="57150">
            <a:solidFill>
              <a:srgbClr val="FFF1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2CC3271-29E9-6057-F92C-508803A5DE9B}"/>
              </a:ext>
            </a:extLst>
          </p:cNvPr>
          <p:cNvSpPr/>
          <p:nvPr/>
        </p:nvSpPr>
        <p:spPr>
          <a:xfrm>
            <a:off x="9483365" y="5514297"/>
            <a:ext cx="603315" cy="368030"/>
          </a:xfrm>
          <a:prstGeom prst="rect">
            <a:avLst/>
          </a:prstGeom>
          <a:noFill/>
          <a:ln w="57150">
            <a:solidFill>
              <a:srgbClr val="FFF1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289290-4B17-2B6F-80DC-56C19D74D0BD}"/>
              </a:ext>
            </a:extLst>
          </p:cNvPr>
          <p:cNvSpPr txBox="1"/>
          <p:nvPr/>
        </p:nvSpPr>
        <p:spPr>
          <a:xfrm>
            <a:off x="175985" y="5698312"/>
            <a:ext cx="6008936"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例如</a:t>
            </a:r>
            <a:r>
              <a:rPr lang="en-US" altLang="zh-CN" b="1" dirty="0" err="1">
                <a:solidFill>
                  <a:srgbClr val="8B0012"/>
                </a:solidFill>
                <a:latin typeface="微软雅黑" panose="020B0503020204020204" pitchFamily="34" charset="-122"/>
                <a:ea typeface="微软雅黑" panose="020B0503020204020204" pitchFamily="34" charset="-122"/>
              </a:rPr>
              <a:t>equity_ratio</a:t>
            </a:r>
            <a:r>
              <a:rPr lang="zh-CN" altLang="en-US" dirty="0">
                <a:latin typeface="微软雅黑" panose="020B0503020204020204" pitchFamily="34" charset="-122"/>
                <a:ea typeface="微软雅黑" panose="020B0503020204020204" pitchFamily="34" charset="-122"/>
              </a:rPr>
              <a:t>和</a:t>
            </a:r>
            <a:r>
              <a:rPr lang="en-US" altLang="zh-CN" b="1" dirty="0" err="1">
                <a:solidFill>
                  <a:srgbClr val="8B0012"/>
                </a:solidFill>
                <a:latin typeface="微软雅黑" panose="020B0503020204020204" pitchFamily="34" charset="-122"/>
                <a:ea typeface="微软雅黑" panose="020B0503020204020204" pitchFamily="34" charset="-122"/>
              </a:rPr>
              <a:t>Liabilities_to_owner_equity_ratio</a:t>
            </a:r>
            <a:endParaRPr lang="en-US" altLang="zh-CN" b="1" dirty="0">
              <a:solidFill>
                <a:srgbClr val="8B0012"/>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分别指：</a:t>
            </a:r>
            <a:r>
              <a:rPr lang="zh-CN" altLang="en-US" dirty="0">
                <a:solidFill>
                  <a:srgbClr val="8B0012"/>
                </a:solidFill>
                <a:latin typeface="微软雅黑" panose="020B0503020204020204" pitchFamily="34" charset="-122"/>
                <a:ea typeface="微软雅黑" panose="020B0503020204020204" pitchFamily="34" charset="-122"/>
              </a:rPr>
              <a:t>权益比率</a:t>
            </a:r>
            <a:r>
              <a:rPr lang="zh-CN" altLang="en-US" dirty="0">
                <a:latin typeface="微软雅黑" panose="020B0503020204020204" pitchFamily="34" charset="-122"/>
                <a:ea typeface="微软雅黑" panose="020B0503020204020204" pitchFamily="34" charset="-122"/>
              </a:rPr>
              <a:t>和</a:t>
            </a:r>
            <a:r>
              <a:rPr lang="zh-CN" altLang="en-US" dirty="0">
                <a:solidFill>
                  <a:srgbClr val="8B0012"/>
                </a:solidFill>
                <a:latin typeface="微软雅黑" panose="020B0503020204020204" pitchFamily="34" charset="-122"/>
                <a:ea typeface="微软雅黑" panose="020B0503020204020204" pitchFamily="34" charset="-122"/>
              </a:rPr>
              <a:t>负债与所有者权益比率</a:t>
            </a:r>
            <a:endParaRPr lang="en-US" altLang="zh-CN" dirty="0">
              <a:solidFill>
                <a:srgbClr val="8B0012"/>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保留其中之一即可</a:t>
            </a:r>
          </a:p>
        </p:txBody>
      </p:sp>
    </p:spTree>
    <p:extLst>
      <p:ext uri="{BB962C8B-B14F-4D97-AF65-F5344CB8AC3E}">
        <p14:creationId xmlns:p14="http://schemas.microsoft.com/office/powerpoint/2010/main" val="463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数据处理</a:t>
              </a:r>
            </a:p>
          </p:txBody>
        </p:sp>
      </p:grpSp>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4" name="Rectangle 1">
            <a:extLst>
              <a:ext uri="{FF2B5EF4-FFF2-40B4-BE49-F238E27FC236}">
                <a16:creationId xmlns:a16="http://schemas.microsoft.com/office/drawing/2014/main" id="{09FF658A-9182-B67A-6892-D65BB9DC769B}"/>
              </a:ext>
            </a:extLst>
          </p:cNvPr>
          <p:cNvSpPr>
            <a:spLocks noChangeArrowheads="1"/>
          </p:cNvSpPr>
          <p:nvPr/>
        </p:nvSpPr>
        <p:spPr bwMode="auto">
          <a:xfrm>
            <a:off x="1147510" y="4753915"/>
            <a:ext cx="5498387" cy="1300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聚类获得分类标签</a:t>
            </a:r>
            <a:r>
              <a:rPr lang="zh-CN" altLang="zh-CN"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由于难以获取真实的领域专家标注的数据集，采用聚类方法，并根据财经网站提供的各上市公司近</a:t>
            </a:r>
            <a:r>
              <a:rPr lang="en-US" altLang="zh-CN" sz="1625" dirty="0">
                <a:latin typeface="Microsoft YaHei" panose="020B0503020204020204" pitchFamily="34" charset="-122"/>
                <a:ea typeface="Microsoft YaHei" panose="020B0503020204020204" pitchFamily="34" charset="-122"/>
              </a:rPr>
              <a:t>6</a:t>
            </a:r>
            <a:r>
              <a:rPr lang="zh-CN" altLang="en-US" sz="1625" dirty="0">
                <a:latin typeface="Microsoft YaHei" panose="020B0503020204020204" pitchFamily="34" charset="-122"/>
                <a:ea typeface="Microsoft YaHei" panose="020B0503020204020204" pitchFamily="34" charset="-122"/>
              </a:rPr>
              <a:t>个月的违约和异常变动警告，设置“有风险”和“无风险”标签</a:t>
            </a:r>
            <a:endParaRPr lang="zh-CN" altLang="zh-CN" sz="1625"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3AF0CC0F-95EF-EA37-FA71-F892A5AB0140}"/>
              </a:ext>
            </a:extLst>
          </p:cNvPr>
          <p:cNvSpPr txBox="1"/>
          <p:nvPr/>
        </p:nvSpPr>
        <p:spPr>
          <a:xfrm>
            <a:off x="1147510" y="2530598"/>
            <a:ext cx="5498387" cy="667106"/>
          </a:xfrm>
          <a:prstGeom prst="rect">
            <a:avLst/>
          </a:prstGeom>
          <a:noFill/>
        </p:spPr>
        <p:txBody>
          <a:bodyPr wrap="square">
            <a:spAutoFit/>
          </a:bodyPr>
          <a:lstStyle/>
          <a:p>
            <a:pPr marL="232229" indent="-232229">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主成分分析：</a:t>
            </a:r>
            <a:r>
              <a:rPr lang="zh-CN" altLang="en-US" sz="1625" dirty="0">
                <a:latin typeface="Microsoft YaHei" panose="020B0503020204020204" pitchFamily="34" charset="-122"/>
                <a:ea typeface="Microsoft YaHei" panose="020B0503020204020204" pitchFamily="34" charset="-122"/>
              </a:rPr>
              <a:t>利用</a:t>
            </a:r>
            <a:r>
              <a:rPr lang="en-US" altLang="zh-CN" sz="1625" dirty="0">
                <a:latin typeface="Microsoft YaHei" panose="020B0503020204020204" pitchFamily="34" charset="-122"/>
                <a:ea typeface="Microsoft YaHei" panose="020B0503020204020204" pitchFamily="34" charset="-122"/>
              </a:rPr>
              <a:t>PCA</a:t>
            </a:r>
            <a:r>
              <a:rPr lang="zh-CN" altLang="en-US" sz="1625" dirty="0">
                <a:latin typeface="Microsoft YaHei" panose="020B0503020204020204" pitchFamily="34" charset="-122"/>
                <a:ea typeface="Microsoft YaHei" panose="020B0503020204020204" pitchFamily="34" charset="-122"/>
              </a:rPr>
              <a:t>和人工筛选进行数据降维。删除强关联的属性，避免模型过度学习</a:t>
            </a:r>
          </a:p>
        </p:txBody>
      </p:sp>
      <p:sp>
        <p:nvSpPr>
          <p:cNvPr id="15" name="Rectangle 1">
            <a:extLst>
              <a:ext uri="{FF2B5EF4-FFF2-40B4-BE49-F238E27FC236}">
                <a16:creationId xmlns:a16="http://schemas.microsoft.com/office/drawing/2014/main" id="{5D5F2175-B878-6B3D-2C42-1F6D2B9A5425}"/>
              </a:ext>
            </a:extLst>
          </p:cNvPr>
          <p:cNvSpPr>
            <a:spLocks noChangeArrowheads="1"/>
          </p:cNvSpPr>
          <p:nvPr/>
        </p:nvSpPr>
        <p:spPr bwMode="auto">
          <a:xfrm>
            <a:off x="1147510" y="1348552"/>
            <a:ext cx="5498387" cy="69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删除数据缺失严重的条目：</a:t>
            </a:r>
            <a:r>
              <a:rPr lang="zh-CN" altLang="en-US" sz="1625" dirty="0">
                <a:latin typeface="Microsoft YaHei" panose="020B0503020204020204" pitchFamily="34" charset="-122"/>
                <a:ea typeface="Microsoft YaHei" panose="020B0503020204020204" pitchFamily="34" charset="-122"/>
              </a:rPr>
              <a:t>某些爬取的企业数据属性缺失严重，大量缺失影响训练效果，删除处理</a:t>
            </a:r>
          </a:p>
        </p:txBody>
      </p:sp>
      <p:sp>
        <p:nvSpPr>
          <p:cNvPr id="16" name="文本框 15">
            <a:extLst>
              <a:ext uri="{FF2B5EF4-FFF2-40B4-BE49-F238E27FC236}">
                <a16:creationId xmlns:a16="http://schemas.microsoft.com/office/drawing/2014/main" id="{A51495EA-23A6-05BB-C956-6185D189BA32}"/>
              </a:ext>
            </a:extLst>
          </p:cNvPr>
          <p:cNvSpPr txBox="1"/>
          <p:nvPr/>
        </p:nvSpPr>
        <p:spPr>
          <a:xfrm>
            <a:off x="1147510" y="3705573"/>
            <a:ext cx="5498387" cy="667106"/>
          </a:xfrm>
          <a:prstGeom prst="rect">
            <a:avLst/>
          </a:prstGeom>
          <a:noFill/>
        </p:spPr>
        <p:txBody>
          <a:bodyPr wrap="square">
            <a:spAutoFit/>
          </a:bodyPr>
          <a:lstStyle/>
          <a:p>
            <a:pPr marL="232229" indent="-232229">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手工特征：</a:t>
            </a:r>
            <a:r>
              <a:rPr lang="zh-CN" altLang="en-US" sz="1625" dirty="0">
                <a:latin typeface="Microsoft YaHei" panose="020B0503020204020204" pitchFamily="34" charset="-122"/>
                <a:ea typeface="Microsoft YaHei" panose="020B0503020204020204" pitchFamily="34" charset="-122"/>
              </a:rPr>
              <a:t>分析图拓扑结构，添加中心度、度数等系数等作为额外特征</a:t>
            </a:r>
          </a:p>
        </p:txBody>
      </p:sp>
      <p:pic>
        <p:nvPicPr>
          <p:cNvPr id="20" name="图片 19">
            <a:extLst>
              <a:ext uri="{FF2B5EF4-FFF2-40B4-BE49-F238E27FC236}">
                <a16:creationId xmlns:a16="http://schemas.microsoft.com/office/drawing/2014/main" id="{A8F65580-AE54-8FF6-7AEB-183513FE1A04}"/>
              </a:ext>
            </a:extLst>
          </p:cNvPr>
          <p:cNvPicPr>
            <a:picLocks noChangeAspect="1"/>
          </p:cNvPicPr>
          <p:nvPr/>
        </p:nvPicPr>
        <p:blipFill rotWithShape="1">
          <a:blip r:embed="rId3"/>
          <a:srcRect l="14391" t="47825" r="34173" b="1"/>
          <a:stretch/>
        </p:blipFill>
        <p:spPr>
          <a:xfrm>
            <a:off x="7550869" y="4506345"/>
            <a:ext cx="3629318" cy="1455777"/>
          </a:xfrm>
          <a:prstGeom prst="rect">
            <a:avLst/>
          </a:prstGeom>
        </p:spPr>
      </p:pic>
      <p:sp>
        <p:nvSpPr>
          <p:cNvPr id="24" name="矩形 23">
            <a:extLst>
              <a:ext uri="{FF2B5EF4-FFF2-40B4-BE49-F238E27FC236}">
                <a16:creationId xmlns:a16="http://schemas.microsoft.com/office/drawing/2014/main" id="{E57AE901-A5B1-2C28-2FCE-6621DE7AB588}"/>
              </a:ext>
            </a:extLst>
          </p:cNvPr>
          <p:cNvSpPr/>
          <p:nvPr/>
        </p:nvSpPr>
        <p:spPr>
          <a:xfrm>
            <a:off x="7795966" y="5194169"/>
            <a:ext cx="3308808" cy="367645"/>
          </a:xfrm>
          <a:prstGeom prst="rect">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FA8A6E69-7A5E-B8A1-0A4D-55933B7AD518}"/>
              </a:ext>
            </a:extLst>
          </p:cNvPr>
          <p:cNvPicPr>
            <a:picLocks noChangeAspect="1"/>
          </p:cNvPicPr>
          <p:nvPr/>
        </p:nvPicPr>
        <p:blipFill>
          <a:blip r:embed="rId4"/>
          <a:stretch>
            <a:fillRect/>
          </a:stretch>
        </p:blipFill>
        <p:spPr>
          <a:xfrm>
            <a:off x="7569724" y="463506"/>
            <a:ext cx="2205872" cy="3284115"/>
          </a:xfrm>
          <a:prstGeom prst="rect">
            <a:avLst/>
          </a:prstGeom>
        </p:spPr>
      </p:pic>
      <p:sp>
        <p:nvSpPr>
          <p:cNvPr id="27" name="矩形 26">
            <a:extLst>
              <a:ext uri="{FF2B5EF4-FFF2-40B4-BE49-F238E27FC236}">
                <a16:creationId xmlns:a16="http://schemas.microsoft.com/office/drawing/2014/main" id="{4AF872B9-F05D-C497-98F7-F712662CB18D}"/>
              </a:ext>
            </a:extLst>
          </p:cNvPr>
          <p:cNvSpPr/>
          <p:nvPr/>
        </p:nvSpPr>
        <p:spPr>
          <a:xfrm>
            <a:off x="7494309" y="821391"/>
            <a:ext cx="2356701" cy="2694807"/>
          </a:xfrm>
          <a:prstGeom prst="rect">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186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CB58708-43CE-E67F-5AE0-370EB8BB9293}"/>
              </a:ext>
            </a:extLst>
          </p:cNvPr>
          <p:cNvPicPr>
            <a:picLocks noChangeAspect="1"/>
          </p:cNvPicPr>
          <p:nvPr/>
        </p:nvPicPr>
        <p:blipFill>
          <a:blip r:embed="rId2"/>
          <a:stretch>
            <a:fillRect/>
          </a:stretch>
        </p:blipFill>
        <p:spPr>
          <a:xfrm>
            <a:off x="8854026" y="712777"/>
            <a:ext cx="2419688" cy="5715798"/>
          </a:xfrm>
          <a:prstGeom prst="rect">
            <a:avLst/>
          </a:prstGeom>
        </p:spPr>
      </p:pic>
      <p:pic>
        <p:nvPicPr>
          <p:cNvPr id="13" name="图片 12">
            <a:extLst>
              <a:ext uri="{FF2B5EF4-FFF2-40B4-BE49-F238E27FC236}">
                <a16:creationId xmlns:a16="http://schemas.microsoft.com/office/drawing/2014/main" id="{AE2A433C-6FF3-2FA9-624E-081E8207B41A}"/>
              </a:ext>
            </a:extLst>
          </p:cNvPr>
          <p:cNvPicPr>
            <a:picLocks noChangeAspect="1"/>
          </p:cNvPicPr>
          <p:nvPr/>
        </p:nvPicPr>
        <p:blipFill>
          <a:blip r:embed="rId3"/>
          <a:stretch>
            <a:fillRect/>
          </a:stretch>
        </p:blipFill>
        <p:spPr>
          <a:xfrm>
            <a:off x="721876" y="2990080"/>
            <a:ext cx="7697088" cy="3120052"/>
          </a:xfrm>
          <a:prstGeom prst="rect">
            <a:avLst/>
          </a:prstGeom>
        </p:spPr>
      </p:pic>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图数据构造</a:t>
              </a:r>
            </a:p>
          </p:txBody>
        </p:sp>
      </p:grpSp>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14" name="Rectangle 1">
            <a:extLst>
              <a:ext uri="{FF2B5EF4-FFF2-40B4-BE49-F238E27FC236}">
                <a16:creationId xmlns:a16="http://schemas.microsoft.com/office/drawing/2014/main" id="{4D0D0BAC-BC2E-02A2-DECA-2D3327BAF4B0}"/>
              </a:ext>
            </a:extLst>
          </p:cNvPr>
          <p:cNvSpPr>
            <a:spLocks noChangeArrowheads="1"/>
          </p:cNvSpPr>
          <p:nvPr/>
        </p:nvSpPr>
        <p:spPr bwMode="auto">
          <a:xfrm>
            <a:off x="721876" y="1603052"/>
            <a:ext cx="3482162" cy="99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节点数据</a:t>
            </a:r>
            <a:endParaRPr lang="en-US" altLang="zh-CN" sz="1625" b="1" dirty="0">
              <a:latin typeface="Microsoft YaHei" panose="020B0503020204020204" pitchFamily="34" charset="-122"/>
              <a:ea typeface="Microsoft YaHei" panose="020B0503020204020204" pitchFamily="34" charset="-122"/>
            </a:endParaRPr>
          </a:p>
          <a:p>
            <a:pPr marL="232229" indent="-232229" eaLnBrk="1" hangingPunct="1">
              <a:lnSpc>
                <a:spcPct val="120000"/>
              </a:lnSpc>
              <a:buFont typeface="Arial" panose="020B0604020202020204" pitchFamily="34" charset="0"/>
              <a:buChar char="•"/>
            </a:pPr>
            <a:r>
              <a:rPr lang="en-US" altLang="zh-CN" sz="1625" dirty="0">
                <a:latin typeface="Microsoft YaHei" panose="020B0503020204020204" pitchFamily="34" charset="-122"/>
                <a:ea typeface="Microsoft YaHei" panose="020B0503020204020204" pitchFamily="34" charset="-122"/>
              </a:rPr>
              <a:t>3000+</a:t>
            </a:r>
            <a:r>
              <a:rPr lang="zh-CN" altLang="en-US" sz="1625" dirty="0">
                <a:latin typeface="Microsoft YaHei" panose="020B0503020204020204" pitchFamily="34" charset="-122"/>
                <a:ea typeface="Microsoft YaHei" panose="020B0503020204020204" pitchFamily="34" charset="-122"/>
              </a:rPr>
              <a:t>上市公司</a:t>
            </a:r>
            <a:endParaRPr lang="en-US" altLang="zh-CN" sz="1625" dirty="0">
              <a:latin typeface="Microsoft YaHei" panose="020B0503020204020204" pitchFamily="34" charset="-122"/>
              <a:ea typeface="Microsoft YaHei" panose="020B0503020204020204" pitchFamily="34" charset="-122"/>
            </a:endParaRPr>
          </a:p>
          <a:p>
            <a:pPr marL="232229" indent="-232229" eaLnBrk="1" hangingPunct="1">
              <a:lnSpc>
                <a:spcPct val="120000"/>
              </a:lnSpc>
              <a:buFont typeface="Arial" panose="020B0604020202020204" pitchFamily="34" charset="0"/>
              <a:buChar char="•"/>
            </a:pPr>
            <a:r>
              <a:rPr lang="en-US" altLang="zh-CN" sz="1625" dirty="0">
                <a:latin typeface="Microsoft YaHei" panose="020B0503020204020204" pitchFamily="34" charset="-122"/>
                <a:ea typeface="Microsoft YaHei" panose="020B0503020204020204" pitchFamily="34" charset="-122"/>
              </a:rPr>
              <a:t>180+</a:t>
            </a:r>
            <a:r>
              <a:rPr lang="zh-CN" altLang="en-US" sz="1625" dirty="0">
                <a:latin typeface="Microsoft YaHei" panose="020B0503020204020204" pitchFamily="34" charset="-122"/>
                <a:ea typeface="Microsoft YaHei" panose="020B0503020204020204" pitchFamily="34" charset="-122"/>
              </a:rPr>
              <a:t>特征维度</a:t>
            </a:r>
          </a:p>
        </p:txBody>
      </p:sp>
      <p:sp>
        <p:nvSpPr>
          <p:cNvPr id="17" name="Rectangle 1">
            <a:extLst>
              <a:ext uri="{FF2B5EF4-FFF2-40B4-BE49-F238E27FC236}">
                <a16:creationId xmlns:a16="http://schemas.microsoft.com/office/drawing/2014/main" id="{C134A8EB-AC99-3DEE-EEBC-0F9474B9732C}"/>
              </a:ext>
            </a:extLst>
          </p:cNvPr>
          <p:cNvSpPr>
            <a:spLocks noChangeArrowheads="1"/>
          </p:cNvSpPr>
          <p:nvPr/>
        </p:nvSpPr>
        <p:spPr bwMode="auto">
          <a:xfrm>
            <a:off x="4936802" y="1453011"/>
            <a:ext cx="3482162" cy="1300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连边数据</a:t>
            </a:r>
            <a:endParaRPr lang="en-US" altLang="zh-CN" sz="1625" b="1" dirty="0">
              <a:latin typeface="Microsoft YaHei" panose="020B0503020204020204" pitchFamily="34" charset="-122"/>
              <a:ea typeface="Microsoft YaHei" panose="020B0503020204020204" pitchFamily="34" charset="-122"/>
            </a:endParaRPr>
          </a:p>
          <a:p>
            <a:pPr marL="232229" indent="-232229" eaLnBrk="1" hangingPunct="1">
              <a:lnSpc>
                <a:spcPct val="120000"/>
              </a:lnSpc>
              <a:buFont typeface="Arial" panose="020B0604020202020204" pitchFamily="34" charset="0"/>
              <a:buChar char="•"/>
            </a:pPr>
            <a:r>
              <a:rPr lang="en-US" altLang="zh-CN" sz="1625" dirty="0">
                <a:latin typeface="Microsoft YaHei" panose="020B0503020204020204" pitchFamily="34" charset="-122"/>
                <a:ea typeface="Microsoft YaHei" panose="020B0503020204020204" pitchFamily="34" charset="-122"/>
              </a:rPr>
              <a:t>5000+</a:t>
            </a:r>
            <a:r>
              <a:rPr lang="zh-CN" altLang="en-US" sz="1625" dirty="0">
                <a:latin typeface="Microsoft YaHei" panose="020B0503020204020204" pitchFamily="34" charset="-122"/>
                <a:ea typeface="Microsoft YaHei" panose="020B0503020204020204" pitchFamily="34" charset="-122"/>
              </a:rPr>
              <a:t>投资关系</a:t>
            </a:r>
            <a:endParaRPr lang="en-US" altLang="zh-CN" sz="1625" dirty="0">
              <a:latin typeface="Microsoft YaHei" panose="020B0503020204020204" pitchFamily="34" charset="-122"/>
              <a:ea typeface="Microsoft YaHei" panose="020B0503020204020204" pitchFamily="34" charset="-122"/>
            </a:endParaRPr>
          </a:p>
          <a:p>
            <a:pPr marL="232229" indent="-232229" eaLnBrk="1" hangingPunct="1">
              <a:lnSpc>
                <a:spcPct val="120000"/>
              </a:lnSpc>
              <a:buFont typeface="Arial" panose="020B0604020202020204" pitchFamily="34" charset="0"/>
              <a:buChar char="•"/>
            </a:pPr>
            <a:r>
              <a:rPr lang="zh-CN" altLang="en-US" sz="1625" dirty="0">
                <a:latin typeface="Microsoft YaHei" panose="020B0503020204020204" pitchFamily="34" charset="-122"/>
                <a:ea typeface="Microsoft YaHei" panose="020B0503020204020204" pitchFamily="34" charset="-122"/>
              </a:rPr>
              <a:t>不区分投资类别和方向（无向图）</a:t>
            </a:r>
            <a:endParaRPr lang="en-US" altLang="zh-CN" sz="1625" dirty="0">
              <a:latin typeface="Microsoft YaHei" panose="020B0503020204020204" pitchFamily="34" charset="-122"/>
              <a:ea typeface="Microsoft YaHei" panose="020B0503020204020204" pitchFamily="34" charset="-122"/>
            </a:endParaRPr>
          </a:p>
          <a:p>
            <a:pPr marL="232229" indent="-232229" eaLnBrk="1" hangingPunct="1">
              <a:lnSpc>
                <a:spcPct val="120000"/>
              </a:lnSpc>
              <a:buFont typeface="Arial" panose="020B0604020202020204" pitchFamily="34" charset="0"/>
              <a:buChar char="•"/>
            </a:pPr>
            <a:r>
              <a:rPr lang="zh-CN" altLang="en-US" sz="1625" dirty="0">
                <a:latin typeface="Microsoft YaHei" panose="020B0503020204020204" pitchFamily="34" charset="-122"/>
                <a:ea typeface="Microsoft YaHei" panose="020B0503020204020204" pitchFamily="34" charset="-122"/>
              </a:rPr>
              <a:t>整合成稀疏矩阵</a:t>
            </a:r>
          </a:p>
        </p:txBody>
      </p:sp>
    </p:spTree>
    <p:extLst>
      <p:ext uri="{BB962C8B-B14F-4D97-AF65-F5344CB8AC3E}">
        <p14:creationId xmlns:p14="http://schemas.microsoft.com/office/powerpoint/2010/main" val="259681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r="30000" b="-9000"/>
          </a:stretch>
        </a:blip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4A44CF5-DBCC-B5E0-69A5-4D9D06FC45E2}"/>
              </a:ext>
            </a:extLst>
          </p:cNvPr>
          <p:cNvGrpSpPr/>
          <p:nvPr/>
        </p:nvGrpSpPr>
        <p:grpSpPr>
          <a:xfrm>
            <a:off x="4966253" y="0"/>
            <a:ext cx="7225748" cy="6858000"/>
            <a:chOff x="4230757" y="0"/>
            <a:chExt cx="7160195" cy="6858000"/>
          </a:xfrm>
          <a:solidFill>
            <a:srgbClr val="8B0012"/>
          </a:solidFill>
        </p:grpSpPr>
        <p:sp>
          <p:nvSpPr>
            <p:cNvPr id="4" name="矩形 3">
              <a:extLst>
                <a:ext uri="{FF2B5EF4-FFF2-40B4-BE49-F238E27FC236}">
                  <a16:creationId xmlns:a16="http://schemas.microsoft.com/office/drawing/2014/main" id="{C78BC45D-A578-90A1-7675-96B334DF6B00}"/>
                </a:ext>
              </a:extLst>
            </p:cNvPr>
            <p:cNvSpPr/>
            <p:nvPr/>
          </p:nvSpPr>
          <p:spPr>
            <a:xfrm>
              <a:off x="6510131" y="0"/>
              <a:ext cx="4880821"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a:extLst>
                <a:ext uri="{FF2B5EF4-FFF2-40B4-BE49-F238E27FC236}">
                  <a16:creationId xmlns:a16="http://schemas.microsoft.com/office/drawing/2014/main" id="{3FD38315-14CD-E3EB-0439-B05044BE157A}"/>
                </a:ext>
              </a:extLst>
            </p:cNvPr>
            <p:cNvSpPr/>
            <p:nvPr/>
          </p:nvSpPr>
          <p:spPr>
            <a:xfrm>
              <a:off x="4230757" y="0"/>
              <a:ext cx="7064987" cy="3429000"/>
            </a:xfrm>
            <a:prstGeom prst="parallelogram">
              <a:avLst>
                <a:gd name="adj" fmla="val 66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a:extLst>
                <a:ext uri="{FF2B5EF4-FFF2-40B4-BE49-F238E27FC236}">
                  <a16:creationId xmlns:a16="http://schemas.microsoft.com/office/drawing/2014/main" id="{87CE5A3B-2ECC-FEAE-5936-255A36A203EF}"/>
                </a:ext>
              </a:extLst>
            </p:cNvPr>
            <p:cNvSpPr/>
            <p:nvPr/>
          </p:nvSpPr>
          <p:spPr>
            <a:xfrm flipV="1">
              <a:off x="4230758" y="3429000"/>
              <a:ext cx="6936951" cy="3429000"/>
            </a:xfrm>
            <a:prstGeom prst="parallelogram">
              <a:avLst>
                <a:gd name="adj" fmla="val 66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93364077-48D9-6676-2817-A7F26D14094A}"/>
              </a:ext>
            </a:extLst>
          </p:cNvPr>
          <p:cNvSpPr txBox="1"/>
          <p:nvPr/>
        </p:nvSpPr>
        <p:spPr>
          <a:xfrm>
            <a:off x="1331845" y="2828835"/>
            <a:ext cx="2852529" cy="1200329"/>
          </a:xfrm>
          <a:prstGeom prst="rect">
            <a:avLst/>
          </a:prstGeom>
          <a:noFill/>
        </p:spPr>
        <p:txBody>
          <a:bodyPr wrap="square" rtlCol="0">
            <a:spAutoFit/>
          </a:bodyPr>
          <a:lstStyle/>
          <a:p>
            <a:r>
              <a:rPr lang="zh-CN" altLang="en-US" sz="4800" dirty="0">
                <a:solidFill>
                  <a:schemeClr val="bg1"/>
                </a:solidFill>
                <a:latin typeface="思源黑体 CN Heavy" panose="020B0A00000000000000" pitchFamily="34" charset="-122"/>
                <a:ea typeface="思源黑体 CN Heavy" panose="020B0A00000000000000" pitchFamily="34" charset="-122"/>
              </a:rPr>
              <a:t>目   录</a:t>
            </a:r>
            <a:endParaRPr lang="en-US" altLang="zh-CN" sz="4800" dirty="0">
              <a:solidFill>
                <a:schemeClr val="bg1"/>
              </a:solidFill>
              <a:latin typeface="思源黑体 CN Heavy" panose="020B0A00000000000000" pitchFamily="34" charset="-122"/>
              <a:ea typeface="思源黑体 CN Heavy" panose="020B0A00000000000000" pitchFamily="34" charset="-122"/>
            </a:endParaRPr>
          </a:p>
          <a:p>
            <a:r>
              <a:rPr lang="en-US" altLang="zh-CN" sz="2400" dirty="0">
                <a:solidFill>
                  <a:schemeClr val="bg1"/>
                </a:solidFill>
                <a:latin typeface="思源黑体 CN Heavy" panose="020B0A00000000000000" pitchFamily="34" charset="-122"/>
                <a:ea typeface="思源黑体 CN Heavy" panose="020B0A00000000000000" pitchFamily="34" charset="-122"/>
              </a:rPr>
              <a:t>CONTENTS</a:t>
            </a:r>
            <a:endParaRPr lang="zh-CN" altLang="en-US" sz="2400" dirty="0">
              <a:solidFill>
                <a:schemeClr val="bg1"/>
              </a:solidFill>
              <a:latin typeface="思源黑体 CN Heavy" panose="020B0A00000000000000" pitchFamily="34" charset="-122"/>
              <a:ea typeface="思源黑体 CN Heavy" panose="020B0A00000000000000" pitchFamily="34" charset="-122"/>
            </a:endParaRPr>
          </a:p>
        </p:txBody>
      </p:sp>
      <p:sp>
        <p:nvSpPr>
          <p:cNvPr id="11" name="文本框 10">
            <a:extLst>
              <a:ext uri="{FF2B5EF4-FFF2-40B4-BE49-F238E27FC236}">
                <a16:creationId xmlns:a16="http://schemas.microsoft.com/office/drawing/2014/main" id="{5F297066-3435-33F9-2AB5-9F1ABC61DF24}"/>
              </a:ext>
            </a:extLst>
          </p:cNvPr>
          <p:cNvSpPr txBox="1"/>
          <p:nvPr/>
        </p:nvSpPr>
        <p:spPr>
          <a:xfrm>
            <a:off x="7422876" y="1293382"/>
            <a:ext cx="3935693" cy="4271234"/>
          </a:xfrm>
          <a:prstGeom prst="rect">
            <a:avLst/>
          </a:prstGeom>
          <a:noFill/>
        </p:spPr>
        <p:txBody>
          <a:bodyPr wrap="none" rtlCol="0">
            <a:spAutoFit/>
          </a:bodyPr>
          <a:lstStyle/>
          <a:p>
            <a:pPr>
              <a:lnSpc>
                <a:spcPct val="200000"/>
              </a:lnSpc>
            </a:pPr>
            <a:r>
              <a:rPr lang="en-US" altLang="zh-CN" sz="2800" dirty="0">
                <a:solidFill>
                  <a:srgbClr val="FFF13F"/>
                </a:solidFill>
                <a:latin typeface="Adobe 黑体 Std R" panose="020B0400000000000000" pitchFamily="34" charset="-122"/>
                <a:ea typeface="Adobe 黑体 Std R" panose="020B0400000000000000" pitchFamily="34" charset="-122"/>
              </a:rPr>
              <a:t>1  </a:t>
            </a:r>
            <a:r>
              <a:rPr lang="zh-CN" altLang="en-US" sz="2800" dirty="0">
                <a:solidFill>
                  <a:srgbClr val="FFF13F"/>
                </a:solidFill>
                <a:latin typeface="Adobe 黑体 Std R" panose="020B0400000000000000" pitchFamily="34" charset="-122"/>
                <a:ea typeface="Adobe 黑体 Std R" panose="020B0400000000000000" pitchFamily="34" charset="-122"/>
              </a:rPr>
              <a:t>设计背景及目标</a:t>
            </a:r>
            <a:endParaRPr lang="en-US" altLang="zh-CN" sz="2800" dirty="0">
              <a:solidFill>
                <a:srgbClr val="FFF13F"/>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企业知识图谱构建</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数据分析</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图神经网络风险预测</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成果展示</a:t>
            </a:r>
          </a:p>
        </p:txBody>
      </p:sp>
    </p:spTree>
    <p:extLst>
      <p:ext uri="{BB962C8B-B14F-4D97-AF65-F5344CB8AC3E}">
        <p14:creationId xmlns:p14="http://schemas.microsoft.com/office/powerpoint/2010/main" val="2512282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6E6E3D3-EB9E-6E01-74FE-ECF0386FC46E}"/>
              </a:ext>
            </a:extLst>
          </p:cNvPr>
          <p:cNvPicPr>
            <a:picLocks noChangeAspect="1"/>
          </p:cNvPicPr>
          <p:nvPr/>
        </p:nvPicPr>
        <p:blipFill>
          <a:blip r:embed="rId2"/>
          <a:stretch>
            <a:fillRect/>
          </a:stretch>
        </p:blipFill>
        <p:spPr>
          <a:xfrm>
            <a:off x="1452876" y="1689385"/>
            <a:ext cx="9286247" cy="5030280"/>
          </a:xfrm>
          <a:prstGeom prst="rect">
            <a:avLst/>
          </a:prstGeom>
        </p:spPr>
      </p:pic>
      <p:grpSp>
        <p:nvGrpSpPr>
          <p:cNvPr id="5" name="组合 4">
            <a:extLst>
              <a:ext uri="{FF2B5EF4-FFF2-40B4-BE49-F238E27FC236}">
                <a16:creationId xmlns:a16="http://schemas.microsoft.com/office/drawing/2014/main" id="{6F94208C-E873-4466-781D-13093EE5A852}"/>
              </a:ext>
            </a:extLst>
          </p:cNvPr>
          <p:cNvGrpSpPr/>
          <p:nvPr/>
        </p:nvGrpSpPr>
        <p:grpSpPr>
          <a:xfrm>
            <a:off x="514930" y="429675"/>
            <a:ext cx="4725295" cy="544713"/>
            <a:chOff x="274214" y="217809"/>
            <a:chExt cx="3937746" cy="453927"/>
          </a:xfrm>
        </p:grpSpPr>
        <p:grpSp>
          <p:nvGrpSpPr>
            <p:cNvPr id="6" name="组合 5">
              <a:extLst>
                <a:ext uri="{FF2B5EF4-FFF2-40B4-BE49-F238E27FC236}">
                  <a16:creationId xmlns:a16="http://schemas.microsoft.com/office/drawing/2014/main" id="{64FF9C3C-F207-246C-2363-AC8B090B45E0}"/>
                </a:ext>
              </a:extLst>
            </p:cNvPr>
            <p:cNvGrpSpPr/>
            <p:nvPr/>
          </p:nvGrpSpPr>
          <p:grpSpPr>
            <a:xfrm>
              <a:off x="274214" y="217809"/>
              <a:ext cx="454527" cy="435930"/>
              <a:chOff x="683568" y="1489348"/>
              <a:chExt cx="2638425" cy="2530475"/>
            </a:xfrm>
          </p:grpSpPr>
          <p:sp>
            <p:nvSpPr>
              <p:cNvPr id="8" name="Freeform 7">
                <a:extLst>
                  <a:ext uri="{FF2B5EF4-FFF2-40B4-BE49-F238E27FC236}">
                    <a16:creationId xmlns:a16="http://schemas.microsoft.com/office/drawing/2014/main" id="{FCA9546D-9E1F-D7E1-3CBD-980E692BA883}"/>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9" name="Freeform 8">
                <a:extLst>
                  <a:ext uri="{FF2B5EF4-FFF2-40B4-BE49-F238E27FC236}">
                    <a16:creationId xmlns:a16="http://schemas.microsoft.com/office/drawing/2014/main" id="{32905332-9A80-0023-8DB1-A9D65FA84648}"/>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7" name="TextBox 33">
              <a:extLst>
                <a:ext uri="{FF2B5EF4-FFF2-40B4-BE49-F238E27FC236}">
                  <a16:creationId xmlns:a16="http://schemas.microsoft.com/office/drawing/2014/main" id="{7434BC21-341B-FF69-E752-7CF6B8D7CBF8}"/>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图谱探索</a:t>
              </a:r>
            </a:p>
          </p:txBody>
        </p:sp>
      </p:grpSp>
      <p:pic>
        <p:nvPicPr>
          <p:cNvPr id="10" name="图片 9">
            <a:extLst>
              <a:ext uri="{FF2B5EF4-FFF2-40B4-BE49-F238E27FC236}">
                <a16:creationId xmlns:a16="http://schemas.microsoft.com/office/drawing/2014/main" id="{55709C52-314A-3D8C-E1D2-2EF47DB83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11" name="文本框 10">
            <a:extLst>
              <a:ext uri="{FF2B5EF4-FFF2-40B4-BE49-F238E27FC236}">
                <a16:creationId xmlns:a16="http://schemas.microsoft.com/office/drawing/2014/main" id="{19CA07FC-4E0C-D622-82A4-23E8CD218A00}"/>
              </a:ext>
            </a:extLst>
          </p:cNvPr>
          <p:cNvSpPr txBox="1"/>
          <p:nvPr/>
        </p:nvSpPr>
        <p:spPr>
          <a:xfrm>
            <a:off x="986850" y="1223460"/>
            <a:ext cx="772542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图数据生成后</a:t>
            </a:r>
            <a:r>
              <a:rPr lang="zh-CN" altLang="zh-CN" dirty="0">
                <a:latin typeface="微软雅黑" panose="020B0503020204020204" pitchFamily="34" charset="-122"/>
                <a:ea typeface="微软雅黑" panose="020B0503020204020204" pitchFamily="34" charset="-122"/>
              </a:rPr>
              <a:t>，使用</a:t>
            </a:r>
            <a:r>
              <a:rPr lang="en-US" altLang="en-US" dirty="0">
                <a:latin typeface="微软雅黑" panose="020B0503020204020204" pitchFamily="34" charset="-122"/>
                <a:ea typeface="微软雅黑" panose="020B0503020204020204" pitchFamily="34" charset="-122"/>
              </a:rPr>
              <a:t> </a:t>
            </a:r>
            <a:r>
              <a:rPr lang="en-US" altLang="zh-CN" b="1" dirty="0" err="1">
                <a:solidFill>
                  <a:srgbClr val="FF0000"/>
                </a:solidFill>
                <a:latin typeface="微软雅黑" panose="020B0503020204020204" pitchFamily="34" charset="-122"/>
                <a:ea typeface="微软雅黑" panose="020B0503020204020204" pitchFamily="34" charset="-122"/>
              </a:rPr>
              <a:t>GraphGX</a:t>
            </a:r>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进行图谱探索</a:t>
            </a:r>
          </a:p>
        </p:txBody>
      </p:sp>
    </p:spTree>
    <p:extLst>
      <p:ext uri="{BB962C8B-B14F-4D97-AF65-F5344CB8AC3E}">
        <p14:creationId xmlns:p14="http://schemas.microsoft.com/office/powerpoint/2010/main" val="6399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图谱探索</a:t>
              </a:r>
            </a:p>
          </p:txBody>
        </p:sp>
      </p:grpSp>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4" name="Rectangle 1">
            <a:extLst>
              <a:ext uri="{FF2B5EF4-FFF2-40B4-BE49-F238E27FC236}">
                <a16:creationId xmlns:a16="http://schemas.microsoft.com/office/drawing/2014/main" id="{09FF658A-9182-B67A-6892-D65BB9DC769B}"/>
              </a:ext>
            </a:extLst>
          </p:cNvPr>
          <p:cNvSpPr>
            <a:spLocks noChangeArrowheads="1"/>
          </p:cNvSpPr>
          <p:nvPr/>
        </p:nvSpPr>
        <p:spPr bwMode="auto">
          <a:xfrm>
            <a:off x="789292" y="4024290"/>
            <a:ext cx="4753668" cy="99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紧密度</a:t>
            </a:r>
            <a:r>
              <a:rPr lang="en-US" altLang="zh-CN" sz="1625" b="1" dirty="0">
                <a:latin typeface="Microsoft YaHei" panose="020B0503020204020204" pitchFamily="34" charset="-122"/>
                <a:ea typeface="Microsoft YaHei" panose="020B0503020204020204" pitchFamily="34" charset="-122"/>
              </a:rPr>
              <a:t>Closeness</a:t>
            </a:r>
            <a:r>
              <a:rPr lang="zh-CN" altLang="zh-CN"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衡量节点在网络中接近其他节点的程度。表示节点到其他节点的平均最短路径长度的倒数。</a:t>
            </a:r>
            <a:endParaRPr lang="zh-CN" altLang="zh-CN" sz="1625"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3AF0CC0F-95EF-EA37-FA71-F892A5AB0140}"/>
              </a:ext>
            </a:extLst>
          </p:cNvPr>
          <p:cNvSpPr txBox="1"/>
          <p:nvPr/>
        </p:nvSpPr>
        <p:spPr>
          <a:xfrm>
            <a:off x="789291" y="2124521"/>
            <a:ext cx="4753669" cy="371127"/>
          </a:xfrm>
          <a:prstGeom prst="rect">
            <a:avLst/>
          </a:prstGeom>
          <a:noFill/>
        </p:spPr>
        <p:txBody>
          <a:bodyPr wrap="square">
            <a:spAutoFit/>
          </a:bodyPr>
          <a:lstStyle/>
          <a:p>
            <a:pPr marL="232229" indent="-232229">
              <a:lnSpc>
                <a:spcPct val="120000"/>
              </a:lnSpc>
              <a:buFont typeface="Arial" panose="020B0604020202020204" pitchFamily="34" charset="0"/>
              <a:buChar char="•"/>
            </a:pPr>
            <a:r>
              <a:rPr lang="en-US" altLang="zh-CN" sz="1625" b="1" dirty="0" err="1">
                <a:latin typeface="Microsoft YaHei" panose="020B0503020204020204" pitchFamily="34" charset="-122"/>
                <a:ea typeface="Microsoft YaHei" panose="020B0503020204020204" pitchFamily="34" charset="-122"/>
              </a:rPr>
              <a:t>Pagerank</a:t>
            </a:r>
            <a:r>
              <a:rPr lang="zh-CN" altLang="en-US" sz="1625" dirty="0">
                <a:latin typeface="Microsoft YaHei" panose="020B0503020204020204" pitchFamily="34" charset="-122"/>
                <a:ea typeface="Microsoft YaHei" panose="020B0503020204020204" pitchFamily="34" charset="-122"/>
              </a:rPr>
              <a:t>：衡量节点在有向图中重要性的比例。</a:t>
            </a:r>
          </a:p>
        </p:txBody>
      </p:sp>
      <p:sp>
        <p:nvSpPr>
          <p:cNvPr id="15" name="Rectangle 1">
            <a:extLst>
              <a:ext uri="{FF2B5EF4-FFF2-40B4-BE49-F238E27FC236}">
                <a16:creationId xmlns:a16="http://schemas.microsoft.com/office/drawing/2014/main" id="{5D5F2175-B878-6B3D-2C42-1F6D2B9A5425}"/>
              </a:ext>
            </a:extLst>
          </p:cNvPr>
          <p:cNvSpPr>
            <a:spLocks noChangeArrowheads="1"/>
          </p:cNvSpPr>
          <p:nvPr/>
        </p:nvSpPr>
        <p:spPr bwMode="auto">
          <a:xfrm>
            <a:off x="789291" y="1418367"/>
            <a:ext cx="4753669" cy="40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关系深度</a:t>
            </a:r>
            <a:r>
              <a:rPr lang="en-US" altLang="zh-CN" sz="1625" b="1" dirty="0">
                <a:latin typeface="Microsoft YaHei" panose="020B0503020204020204" pitchFamily="34" charset="-122"/>
                <a:ea typeface="Microsoft YaHei" panose="020B0503020204020204" pitchFamily="34" charset="-122"/>
              </a:rPr>
              <a:t>Degree</a:t>
            </a:r>
            <a:r>
              <a:rPr lang="zh-CN" altLang="en-US"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衡量节点的连接程度。</a:t>
            </a:r>
          </a:p>
        </p:txBody>
      </p:sp>
      <p:sp>
        <p:nvSpPr>
          <p:cNvPr id="16" name="文本框 15">
            <a:extLst>
              <a:ext uri="{FF2B5EF4-FFF2-40B4-BE49-F238E27FC236}">
                <a16:creationId xmlns:a16="http://schemas.microsoft.com/office/drawing/2014/main" id="{A51495EA-23A6-05BB-C956-6185D189BA32}"/>
              </a:ext>
            </a:extLst>
          </p:cNvPr>
          <p:cNvSpPr txBox="1"/>
          <p:nvPr/>
        </p:nvSpPr>
        <p:spPr>
          <a:xfrm>
            <a:off x="789292" y="2867232"/>
            <a:ext cx="4753668" cy="967188"/>
          </a:xfrm>
          <a:prstGeom prst="rect">
            <a:avLst/>
          </a:prstGeom>
          <a:noFill/>
        </p:spPr>
        <p:txBody>
          <a:bodyPr wrap="square">
            <a:spAutoFit/>
          </a:bodyPr>
          <a:lstStyle/>
          <a:p>
            <a:pPr marL="232229" indent="-232229">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介数中心性</a:t>
            </a:r>
            <a:r>
              <a:rPr lang="en-US" altLang="zh-CN" sz="1625" b="1" dirty="0">
                <a:latin typeface="Microsoft YaHei" panose="020B0503020204020204" pitchFamily="34" charset="-122"/>
                <a:ea typeface="Microsoft YaHei" panose="020B0503020204020204" pitchFamily="34" charset="-122"/>
              </a:rPr>
              <a:t>Betweenness</a:t>
            </a:r>
            <a:r>
              <a:rPr lang="zh-CN" altLang="en-US"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衡量节点在图中作为桥梁或中间人的程度。它衡量了节点在连接其他节点的最短路径上所占的比例。</a:t>
            </a:r>
          </a:p>
        </p:txBody>
      </p:sp>
      <p:grpSp>
        <p:nvGrpSpPr>
          <p:cNvPr id="12" name="组合 11">
            <a:extLst>
              <a:ext uri="{FF2B5EF4-FFF2-40B4-BE49-F238E27FC236}">
                <a16:creationId xmlns:a16="http://schemas.microsoft.com/office/drawing/2014/main" id="{50019F92-6F0D-C217-9FEE-EC3390982BE7}"/>
              </a:ext>
            </a:extLst>
          </p:cNvPr>
          <p:cNvGrpSpPr/>
          <p:nvPr/>
        </p:nvGrpSpPr>
        <p:grpSpPr>
          <a:xfrm>
            <a:off x="986850" y="5439541"/>
            <a:ext cx="10339594" cy="876418"/>
            <a:chOff x="1029132" y="1145740"/>
            <a:chExt cx="11907711" cy="982934"/>
          </a:xfrm>
        </p:grpSpPr>
        <p:pic>
          <p:nvPicPr>
            <p:cNvPr id="3" name="图片 2">
              <a:extLst>
                <a:ext uri="{FF2B5EF4-FFF2-40B4-BE49-F238E27FC236}">
                  <a16:creationId xmlns:a16="http://schemas.microsoft.com/office/drawing/2014/main" id="{0BF67D1C-7CA9-2E3A-05DC-D5975FCE18D8}"/>
                </a:ext>
              </a:extLst>
            </p:cNvPr>
            <p:cNvPicPr>
              <a:picLocks noChangeAspect="1"/>
            </p:cNvPicPr>
            <p:nvPr/>
          </p:nvPicPr>
          <p:blipFill>
            <a:blip r:embed="rId3"/>
            <a:stretch>
              <a:fillRect/>
            </a:stretch>
          </p:blipFill>
          <p:spPr>
            <a:xfrm>
              <a:off x="1029132" y="1147462"/>
              <a:ext cx="10088383" cy="981212"/>
            </a:xfrm>
            <a:prstGeom prst="rect">
              <a:avLst/>
            </a:prstGeom>
          </p:spPr>
        </p:pic>
        <p:pic>
          <p:nvPicPr>
            <p:cNvPr id="11" name="图片 10">
              <a:extLst>
                <a:ext uri="{FF2B5EF4-FFF2-40B4-BE49-F238E27FC236}">
                  <a16:creationId xmlns:a16="http://schemas.microsoft.com/office/drawing/2014/main" id="{1F3389AA-90F5-ABA0-6B71-BC99C774D206}"/>
                </a:ext>
              </a:extLst>
            </p:cNvPr>
            <p:cNvPicPr>
              <a:picLocks noChangeAspect="1"/>
            </p:cNvPicPr>
            <p:nvPr/>
          </p:nvPicPr>
          <p:blipFill>
            <a:blip r:embed="rId4"/>
            <a:stretch>
              <a:fillRect/>
            </a:stretch>
          </p:blipFill>
          <p:spPr>
            <a:xfrm>
              <a:off x="11117515" y="1145740"/>
              <a:ext cx="1819328" cy="981211"/>
            </a:xfrm>
            <a:prstGeom prst="rect">
              <a:avLst/>
            </a:prstGeom>
          </p:spPr>
        </p:pic>
      </p:grpSp>
      <p:sp>
        <p:nvSpPr>
          <p:cNvPr id="13" name="Rectangle 1">
            <a:extLst>
              <a:ext uri="{FF2B5EF4-FFF2-40B4-BE49-F238E27FC236}">
                <a16:creationId xmlns:a16="http://schemas.microsoft.com/office/drawing/2014/main" id="{5D396702-0E40-325F-7423-0D5CC4C23F98}"/>
              </a:ext>
            </a:extLst>
          </p:cNvPr>
          <p:cNvSpPr>
            <a:spLocks noChangeArrowheads="1"/>
          </p:cNvSpPr>
          <p:nvPr/>
        </p:nvSpPr>
        <p:spPr bwMode="auto">
          <a:xfrm>
            <a:off x="6196057" y="4159112"/>
            <a:ext cx="4753668" cy="70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标签传播</a:t>
            </a:r>
            <a:r>
              <a:rPr lang="zh-CN" altLang="zh-CN"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通过迭代地更新节点的标签，使节点的标签与其邻居节点的标签趋于一致。</a:t>
            </a:r>
            <a:endParaRPr lang="zh-CN" altLang="zh-CN" sz="1625" dirty="0">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F74664BC-F27B-CC87-8C38-71EDAC9E0DDD}"/>
              </a:ext>
            </a:extLst>
          </p:cNvPr>
          <p:cNvSpPr txBox="1"/>
          <p:nvPr/>
        </p:nvSpPr>
        <p:spPr>
          <a:xfrm>
            <a:off x="6196056" y="2231568"/>
            <a:ext cx="4753669" cy="371127"/>
          </a:xfrm>
          <a:prstGeom prst="rect">
            <a:avLst/>
          </a:prstGeom>
          <a:noFill/>
        </p:spPr>
        <p:txBody>
          <a:bodyPr wrap="square">
            <a:spAutoFit/>
          </a:bodyPr>
          <a:lstStyle/>
          <a:p>
            <a:pPr marL="232229" indent="-232229">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强连通分量</a:t>
            </a:r>
            <a:r>
              <a:rPr lang="zh-CN" altLang="en-US" sz="1625" dirty="0">
                <a:latin typeface="Microsoft YaHei" panose="020B0503020204020204" pitchFamily="34" charset="-122"/>
                <a:ea typeface="Microsoft YaHei" panose="020B0503020204020204" pitchFamily="34" charset="-122"/>
              </a:rPr>
              <a:t>：指有向图中的节点组成的子图。</a:t>
            </a:r>
          </a:p>
        </p:txBody>
      </p:sp>
      <p:sp>
        <p:nvSpPr>
          <p:cNvPr id="18" name="Rectangle 1">
            <a:extLst>
              <a:ext uri="{FF2B5EF4-FFF2-40B4-BE49-F238E27FC236}">
                <a16:creationId xmlns:a16="http://schemas.microsoft.com/office/drawing/2014/main" id="{615C45C5-08BF-C9DD-8F9E-9E07AEDB53B9}"/>
              </a:ext>
            </a:extLst>
          </p:cNvPr>
          <p:cNvSpPr>
            <a:spLocks noChangeArrowheads="1"/>
          </p:cNvSpPr>
          <p:nvPr/>
        </p:nvSpPr>
        <p:spPr bwMode="auto">
          <a:xfrm>
            <a:off x="6196056" y="1317075"/>
            <a:ext cx="4753669" cy="7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联通分量</a:t>
            </a:r>
            <a:r>
              <a:rPr lang="en-US" altLang="zh-CN" sz="1625" b="1" dirty="0">
                <a:latin typeface="Microsoft YaHei" panose="020B0503020204020204" pitchFamily="34" charset="-122"/>
                <a:ea typeface="Microsoft YaHei" panose="020B0503020204020204" pitchFamily="34" charset="-122"/>
              </a:rPr>
              <a:t>Component</a:t>
            </a:r>
            <a:r>
              <a:rPr lang="zh-CN" altLang="en-US"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指图中的节点组成的子图，其中的每个节点都可以通过边相互到达。</a:t>
            </a:r>
          </a:p>
        </p:txBody>
      </p:sp>
      <p:sp>
        <p:nvSpPr>
          <p:cNvPr id="19" name="文本框 18">
            <a:extLst>
              <a:ext uri="{FF2B5EF4-FFF2-40B4-BE49-F238E27FC236}">
                <a16:creationId xmlns:a16="http://schemas.microsoft.com/office/drawing/2014/main" id="{0796F4D5-05F4-1642-E384-28CF0DD90863}"/>
              </a:ext>
            </a:extLst>
          </p:cNvPr>
          <p:cNvSpPr txBox="1"/>
          <p:nvPr/>
        </p:nvSpPr>
        <p:spPr>
          <a:xfrm>
            <a:off x="6196057" y="2958831"/>
            <a:ext cx="4753668" cy="667555"/>
          </a:xfrm>
          <a:prstGeom prst="rect">
            <a:avLst/>
          </a:prstGeom>
          <a:noFill/>
        </p:spPr>
        <p:txBody>
          <a:bodyPr wrap="square">
            <a:spAutoFit/>
          </a:bodyPr>
          <a:lstStyle/>
          <a:p>
            <a:pPr marL="232229" indent="-232229">
              <a:lnSpc>
                <a:spcPct val="120000"/>
              </a:lnSpc>
              <a:buFont typeface="Arial" panose="020B0604020202020204" pitchFamily="34" charset="0"/>
              <a:buChar char="•"/>
            </a:pPr>
            <a:r>
              <a:rPr lang="en-US" altLang="zh-CN" sz="1625" b="1" dirty="0">
                <a:latin typeface="Microsoft YaHei" panose="020B0503020204020204" pitchFamily="34" charset="-122"/>
                <a:ea typeface="Microsoft YaHei" panose="020B0503020204020204" pitchFamily="34" charset="-122"/>
              </a:rPr>
              <a:t>Louvain</a:t>
            </a:r>
            <a:r>
              <a:rPr lang="zh-CN" altLang="en-US"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用于检测图中社区结构。将具有相似连接模式的节点划分为同一个社区</a:t>
            </a:r>
          </a:p>
        </p:txBody>
      </p:sp>
      <p:cxnSp>
        <p:nvCxnSpPr>
          <p:cNvPr id="5" name="直接连接符 4">
            <a:extLst>
              <a:ext uri="{FF2B5EF4-FFF2-40B4-BE49-F238E27FC236}">
                <a16:creationId xmlns:a16="http://schemas.microsoft.com/office/drawing/2014/main" id="{FA6CAEB7-B9B4-5AA8-46E6-D02CD646C484}"/>
              </a:ext>
            </a:extLst>
          </p:cNvPr>
          <p:cNvCxnSpPr>
            <a:cxnSpLocks/>
          </p:cNvCxnSpPr>
          <p:nvPr/>
        </p:nvCxnSpPr>
        <p:spPr>
          <a:xfrm>
            <a:off x="5834987" y="1418367"/>
            <a:ext cx="0" cy="3719241"/>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95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图谱探索</a:t>
              </a:r>
            </a:p>
          </p:txBody>
        </p:sp>
      </p:grpSp>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13" name="Rectangle 1">
            <a:extLst>
              <a:ext uri="{FF2B5EF4-FFF2-40B4-BE49-F238E27FC236}">
                <a16:creationId xmlns:a16="http://schemas.microsoft.com/office/drawing/2014/main" id="{5D396702-0E40-325F-7423-0D5CC4C23F98}"/>
              </a:ext>
            </a:extLst>
          </p:cNvPr>
          <p:cNvSpPr>
            <a:spLocks noChangeArrowheads="1"/>
          </p:cNvSpPr>
          <p:nvPr/>
        </p:nvSpPr>
        <p:spPr bwMode="auto">
          <a:xfrm>
            <a:off x="514930" y="1183766"/>
            <a:ext cx="5627341" cy="558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en-US" altLang="zh-CN" b="1" dirty="0">
                <a:latin typeface="Microsoft YaHei" panose="020B0503020204020204" pitchFamily="34" charset="-122"/>
                <a:ea typeface="Microsoft YaHei" panose="020B0503020204020204" pitchFamily="34" charset="-122"/>
              </a:rPr>
              <a:t>Louvain</a:t>
            </a:r>
            <a:r>
              <a:rPr lang="zh-CN" altLang="zh-CN" b="1"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将具有相似连接模式的节点划分为同一个社区</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marL="232229" indent="-232229" eaLnBrk="1" hangingPunct="1">
              <a:lnSpc>
                <a:spcPct val="120000"/>
              </a:lnSpc>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algn="l">
              <a:buFont typeface="+mj-lt"/>
              <a:buAutoNum type="arabicPeriod"/>
            </a:pPr>
            <a:r>
              <a:rPr lang="zh-CN" altLang="en-US" b="1" i="0" dirty="0">
                <a:effectLst/>
                <a:latin typeface="Söhne"/>
              </a:rPr>
              <a:t>初始化</a:t>
            </a:r>
            <a:r>
              <a:rPr lang="zh-CN" altLang="en-US" b="0" i="0" dirty="0">
                <a:effectLst/>
                <a:latin typeface="Söhne"/>
              </a:rPr>
              <a:t>：将每个节点视为一个社区。</a:t>
            </a:r>
            <a:endParaRPr lang="en-US" altLang="zh-CN" b="0" i="0" dirty="0">
              <a:effectLst/>
              <a:latin typeface="Söhne"/>
            </a:endParaRPr>
          </a:p>
          <a:p>
            <a:pPr algn="l">
              <a:buFont typeface="+mj-lt"/>
              <a:buAutoNum type="arabicPeriod"/>
            </a:pPr>
            <a:endParaRPr lang="zh-CN" altLang="en-US" b="0" i="0" dirty="0">
              <a:effectLst/>
              <a:latin typeface="Söhne"/>
            </a:endParaRPr>
          </a:p>
          <a:p>
            <a:pPr algn="l">
              <a:buFont typeface="+mj-lt"/>
              <a:buAutoNum type="arabicPeriod"/>
            </a:pPr>
            <a:r>
              <a:rPr lang="zh-CN" altLang="en-US" b="1" i="0" dirty="0">
                <a:effectLst/>
                <a:latin typeface="Söhne"/>
              </a:rPr>
              <a:t>迭代优化</a:t>
            </a:r>
            <a:r>
              <a:rPr lang="zh-CN" altLang="en-US" b="0" i="0" dirty="0">
                <a:effectLst/>
                <a:latin typeface="Söhne"/>
              </a:rPr>
              <a:t>：对于每个节点，考虑将其放入相邻节点所在的社区，并检查模块度是否有所提高。重复，不断将节点移到其相邻节点所在的社区，直到无法再提高模块度。</a:t>
            </a:r>
            <a:endParaRPr lang="en-US" altLang="zh-CN" b="0" i="0" dirty="0">
              <a:effectLst/>
              <a:latin typeface="Söhne"/>
            </a:endParaRPr>
          </a:p>
          <a:p>
            <a:pPr algn="l">
              <a:buFont typeface="+mj-lt"/>
              <a:buAutoNum type="arabicPeriod"/>
            </a:pPr>
            <a:endParaRPr lang="zh-CN" altLang="en-US" b="0" i="0" dirty="0">
              <a:effectLst/>
              <a:latin typeface="Söhne"/>
            </a:endParaRPr>
          </a:p>
          <a:p>
            <a:pPr algn="l">
              <a:buFont typeface="+mj-lt"/>
              <a:buAutoNum type="arabicPeriod"/>
            </a:pPr>
            <a:r>
              <a:rPr lang="zh-CN" altLang="en-US" b="1" i="0" dirty="0">
                <a:effectLst/>
                <a:latin typeface="Söhne"/>
              </a:rPr>
              <a:t>合并社区</a:t>
            </a:r>
            <a:r>
              <a:rPr lang="zh-CN" altLang="en-US" b="0" i="0" dirty="0">
                <a:effectLst/>
                <a:latin typeface="Söhne"/>
              </a:rPr>
              <a:t>：在第一轮迭代之后，将每个节点所在的社区看作一个新的节点，构建一个新的网络。在这个新的网络上重复第二步，不断迭代优化，合并社区，直到模块度不再增加或者达到停止条件。</a:t>
            </a:r>
            <a:endParaRPr lang="en-US" altLang="zh-CN" b="0" i="0" dirty="0">
              <a:effectLst/>
              <a:latin typeface="Söhne"/>
            </a:endParaRPr>
          </a:p>
          <a:p>
            <a:pPr algn="l">
              <a:buFont typeface="+mj-lt"/>
              <a:buAutoNum type="arabicPeriod"/>
            </a:pPr>
            <a:endParaRPr lang="zh-CN" altLang="en-US" b="0" i="0" dirty="0">
              <a:effectLst/>
              <a:latin typeface="Söhne"/>
            </a:endParaRPr>
          </a:p>
          <a:p>
            <a:pPr algn="l">
              <a:buFont typeface="+mj-lt"/>
              <a:buAutoNum type="arabicPeriod"/>
            </a:pPr>
            <a:r>
              <a:rPr lang="zh-CN" altLang="en-US" b="1" i="0" dirty="0">
                <a:effectLst/>
                <a:latin typeface="Söhne"/>
              </a:rPr>
              <a:t>结束</a:t>
            </a:r>
            <a:r>
              <a:rPr lang="zh-CN" altLang="en-US" b="0" i="0" dirty="0">
                <a:effectLst/>
                <a:latin typeface="Söhne"/>
              </a:rPr>
              <a:t>：当模块度不再增加或者达到设定的迭代次数时，算法停止。最终，每个节点都会被分配到一个社区中。</a:t>
            </a:r>
          </a:p>
          <a:p>
            <a:pPr marL="232229" indent="-232229" eaLnBrk="1" hangingPunct="1">
              <a:lnSpc>
                <a:spcPct val="120000"/>
              </a:lnSpc>
              <a:buFont typeface="Arial" panose="020B0604020202020204" pitchFamily="34" charset="0"/>
              <a:buChar char="•"/>
            </a:pPr>
            <a:endParaRPr lang="zh-CN" altLang="zh-CN" dirty="0">
              <a:latin typeface="Microsoft YaHei" panose="020B0503020204020204" pitchFamily="34" charset="-122"/>
              <a:ea typeface="Microsoft YaHei" panose="020B0503020204020204" pitchFamily="34" charset="-122"/>
            </a:endParaRPr>
          </a:p>
        </p:txBody>
      </p:sp>
      <p:grpSp>
        <p:nvGrpSpPr>
          <p:cNvPr id="23" name="组合 22">
            <a:extLst>
              <a:ext uri="{FF2B5EF4-FFF2-40B4-BE49-F238E27FC236}">
                <a16:creationId xmlns:a16="http://schemas.microsoft.com/office/drawing/2014/main" id="{156569CD-A933-ADD5-B095-FE64C97E3208}"/>
              </a:ext>
            </a:extLst>
          </p:cNvPr>
          <p:cNvGrpSpPr/>
          <p:nvPr/>
        </p:nvGrpSpPr>
        <p:grpSpPr>
          <a:xfrm>
            <a:off x="6096000" y="2062113"/>
            <a:ext cx="5905749" cy="3505492"/>
            <a:chOff x="6096000" y="2062113"/>
            <a:chExt cx="5905749" cy="3505492"/>
          </a:xfrm>
        </p:grpSpPr>
        <p:pic>
          <p:nvPicPr>
            <p:cNvPr id="2056" name="Picture 8" descr="在这里插入图片描述">
              <a:extLst>
                <a:ext uri="{FF2B5EF4-FFF2-40B4-BE49-F238E27FC236}">
                  <a16:creationId xmlns:a16="http://schemas.microsoft.com/office/drawing/2014/main" id="{28BEFAAD-ACE1-43D7-5C86-D13AE176C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62113"/>
              <a:ext cx="5905749" cy="3505492"/>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a:extLst>
                <a:ext uri="{FF2B5EF4-FFF2-40B4-BE49-F238E27FC236}">
                  <a16:creationId xmlns:a16="http://schemas.microsoft.com/office/drawing/2014/main" id="{C295AD5F-9767-C650-6068-36E4153FDE0E}"/>
                </a:ext>
              </a:extLst>
            </p:cNvPr>
            <p:cNvSpPr/>
            <p:nvPr/>
          </p:nvSpPr>
          <p:spPr>
            <a:xfrm>
              <a:off x="10642862" y="5128181"/>
              <a:ext cx="1358887" cy="43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extLst>
      <p:ext uri="{BB962C8B-B14F-4D97-AF65-F5344CB8AC3E}">
        <p14:creationId xmlns:p14="http://schemas.microsoft.com/office/powerpoint/2010/main" val="9702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图谱探索</a:t>
              </a:r>
            </a:p>
          </p:txBody>
        </p:sp>
      </p:grpSp>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13" name="Rectangle 1">
            <a:extLst>
              <a:ext uri="{FF2B5EF4-FFF2-40B4-BE49-F238E27FC236}">
                <a16:creationId xmlns:a16="http://schemas.microsoft.com/office/drawing/2014/main" id="{5D396702-0E40-325F-7423-0D5CC4C23F98}"/>
              </a:ext>
            </a:extLst>
          </p:cNvPr>
          <p:cNvSpPr>
            <a:spLocks noChangeArrowheads="1"/>
          </p:cNvSpPr>
          <p:nvPr/>
        </p:nvSpPr>
        <p:spPr bwMode="auto">
          <a:xfrm>
            <a:off x="872488" y="1539327"/>
            <a:ext cx="5038120" cy="4750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标签传播</a:t>
            </a:r>
            <a:r>
              <a:rPr lang="zh-CN" altLang="zh-CN"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通过迭代地更新节点的标签，使节点的标签与其邻居节点的标签趋于一致。</a:t>
            </a:r>
            <a:endParaRPr lang="en-US" altLang="zh-CN" dirty="0">
              <a:latin typeface="Microsoft YaHei" panose="020B0503020204020204" pitchFamily="34" charset="-122"/>
              <a:ea typeface="Microsoft YaHei" panose="020B0503020204020204" pitchFamily="34" charset="-122"/>
            </a:endParaRPr>
          </a:p>
          <a:p>
            <a:pPr marL="232229" indent="-232229" eaLnBrk="1" hangingPunct="1">
              <a:lnSpc>
                <a:spcPct val="120000"/>
              </a:lnSpc>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algn="l">
              <a:buFont typeface="+mj-lt"/>
              <a:buAutoNum type="arabicPeriod"/>
            </a:pPr>
            <a:r>
              <a:rPr lang="zh-CN" altLang="en-US" b="1" i="0" dirty="0">
                <a:effectLst/>
                <a:latin typeface="Söhne"/>
              </a:rPr>
              <a:t>初始化</a:t>
            </a:r>
            <a:r>
              <a:rPr lang="zh-CN" altLang="en-US" b="0" i="0" dirty="0">
                <a:effectLst/>
                <a:latin typeface="Söhne"/>
              </a:rPr>
              <a:t>：每个节点分配一个唯一的标签。可以将每个节点的标签初始化为节点的</a:t>
            </a:r>
            <a:r>
              <a:rPr lang="en-US" altLang="zh-CN" b="0" i="0" dirty="0">
                <a:effectLst/>
                <a:latin typeface="Söhne"/>
              </a:rPr>
              <a:t>ID</a:t>
            </a:r>
            <a:r>
              <a:rPr lang="zh-CN" altLang="en-US" b="0" i="0" dirty="0">
                <a:effectLst/>
                <a:latin typeface="Söhne"/>
              </a:rPr>
              <a:t>。</a:t>
            </a:r>
            <a:endParaRPr lang="en-US" altLang="zh-CN" b="0" i="0" dirty="0">
              <a:effectLst/>
              <a:latin typeface="Söhne"/>
            </a:endParaRPr>
          </a:p>
          <a:p>
            <a:pPr algn="l">
              <a:buFont typeface="+mj-lt"/>
              <a:buAutoNum type="arabicPeriod"/>
            </a:pPr>
            <a:endParaRPr lang="zh-CN" altLang="en-US" b="0" i="0" dirty="0">
              <a:effectLst/>
              <a:latin typeface="Söhne"/>
            </a:endParaRPr>
          </a:p>
          <a:p>
            <a:pPr algn="l">
              <a:buFont typeface="+mj-lt"/>
              <a:buAutoNum type="arabicPeriod"/>
            </a:pPr>
            <a:r>
              <a:rPr lang="zh-CN" altLang="en-US" b="1" i="0" dirty="0">
                <a:effectLst/>
                <a:latin typeface="Söhne"/>
              </a:rPr>
              <a:t>标签传播</a:t>
            </a:r>
            <a:r>
              <a:rPr lang="zh-CN" altLang="en-US" b="0" i="0" dirty="0">
                <a:effectLst/>
                <a:latin typeface="Söhne"/>
              </a:rPr>
              <a:t>：每次迭代，节点根据邻居节点当前的标签来更新自己的标签。节点将选择与其相邻节点的所有标签中出现次数最多的作为自己的标签。</a:t>
            </a:r>
            <a:endParaRPr lang="en-US" altLang="zh-CN" b="0" i="0" dirty="0">
              <a:effectLst/>
              <a:latin typeface="Söhne"/>
            </a:endParaRPr>
          </a:p>
          <a:p>
            <a:pPr algn="l">
              <a:buFont typeface="+mj-lt"/>
              <a:buAutoNum type="arabicPeriod"/>
            </a:pPr>
            <a:endParaRPr lang="en-US" altLang="zh-CN" dirty="0">
              <a:latin typeface="Söhne"/>
            </a:endParaRPr>
          </a:p>
          <a:p>
            <a:pPr algn="l">
              <a:buFont typeface="+mj-lt"/>
              <a:buAutoNum type="arabicPeriod"/>
            </a:pPr>
            <a:r>
              <a:rPr lang="zh-CN" altLang="en-US" b="1" dirty="0">
                <a:latin typeface="Söhne"/>
              </a:rPr>
              <a:t>迭代更新：</a:t>
            </a:r>
            <a:r>
              <a:rPr lang="zh-CN" altLang="en-US" b="0" i="0" dirty="0">
                <a:effectLst/>
                <a:latin typeface="Söhne"/>
              </a:rPr>
              <a:t>重复多次，直到达到停止条件。</a:t>
            </a:r>
            <a:endParaRPr lang="en-US" altLang="zh-CN" b="0" i="0" dirty="0">
              <a:effectLst/>
              <a:latin typeface="Söhne"/>
            </a:endParaRPr>
          </a:p>
          <a:p>
            <a:pPr algn="l">
              <a:buFont typeface="+mj-lt"/>
              <a:buAutoNum type="arabicPeriod"/>
            </a:pPr>
            <a:endParaRPr lang="zh-CN" altLang="en-US" b="0" i="0" dirty="0">
              <a:effectLst/>
              <a:latin typeface="Söhne"/>
            </a:endParaRPr>
          </a:p>
          <a:p>
            <a:pPr algn="l">
              <a:buFont typeface="+mj-lt"/>
              <a:buAutoNum type="arabicPeriod"/>
            </a:pPr>
            <a:r>
              <a:rPr lang="zh-CN" altLang="en-US" b="1" i="0" dirty="0">
                <a:effectLst/>
                <a:latin typeface="Söhne"/>
              </a:rPr>
              <a:t>确定社区</a:t>
            </a:r>
            <a:r>
              <a:rPr lang="zh-CN" altLang="en-US" b="0" i="0" dirty="0">
                <a:effectLst/>
                <a:latin typeface="Söhne"/>
              </a:rPr>
              <a:t>：当标签传播结束后，具有相同标签的节点被视为同一个社区的成员。</a:t>
            </a:r>
          </a:p>
          <a:p>
            <a:pPr marL="232229" indent="-232229" eaLnBrk="1" hangingPunct="1">
              <a:lnSpc>
                <a:spcPct val="120000"/>
              </a:lnSpc>
              <a:buFont typeface="Arial" panose="020B0604020202020204" pitchFamily="34" charset="0"/>
              <a:buChar char="•"/>
            </a:pPr>
            <a:endParaRPr lang="zh-CN" altLang="zh-CN" dirty="0">
              <a:latin typeface="Microsoft YaHei" panose="020B0503020204020204" pitchFamily="34" charset="-122"/>
              <a:ea typeface="Microsoft YaHei" panose="020B0503020204020204" pitchFamily="34" charset="-122"/>
            </a:endParaRPr>
          </a:p>
        </p:txBody>
      </p:sp>
      <p:pic>
        <p:nvPicPr>
          <p:cNvPr id="1026" name="Picture 2">
            <a:extLst>
              <a:ext uri="{FF2B5EF4-FFF2-40B4-BE49-F238E27FC236}">
                <a16:creationId xmlns:a16="http://schemas.microsoft.com/office/drawing/2014/main" id="{ADDD1AD7-9CE2-1112-8CB5-8F24A5CBE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241" y="1695997"/>
            <a:ext cx="5759776" cy="42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5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图谱探索</a:t>
              </a:r>
            </a:p>
          </p:txBody>
        </p:sp>
      </p:grpSp>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4" name="Rectangle 1">
            <a:extLst>
              <a:ext uri="{FF2B5EF4-FFF2-40B4-BE49-F238E27FC236}">
                <a16:creationId xmlns:a16="http://schemas.microsoft.com/office/drawing/2014/main" id="{09FF658A-9182-B67A-6892-D65BB9DC769B}"/>
              </a:ext>
            </a:extLst>
          </p:cNvPr>
          <p:cNvSpPr>
            <a:spLocks noChangeArrowheads="1"/>
          </p:cNvSpPr>
          <p:nvPr/>
        </p:nvSpPr>
        <p:spPr bwMode="auto">
          <a:xfrm>
            <a:off x="789292" y="4024290"/>
            <a:ext cx="4753668" cy="99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紧密度</a:t>
            </a:r>
            <a:r>
              <a:rPr lang="en-US" altLang="zh-CN" sz="1625" b="1" dirty="0">
                <a:latin typeface="Microsoft YaHei" panose="020B0503020204020204" pitchFamily="34" charset="-122"/>
                <a:ea typeface="Microsoft YaHei" panose="020B0503020204020204" pitchFamily="34" charset="-122"/>
              </a:rPr>
              <a:t>Closeness</a:t>
            </a:r>
            <a:r>
              <a:rPr lang="zh-CN" altLang="zh-CN"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衡量节点在网络中接近其他节点的程度。表示节点到其他节点的平均最短路径长度的倒数。</a:t>
            </a:r>
            <a:endParaRPr lang="zh-CN" altLang="zh-CN" sz="1625"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3AF0CC0F-95EF-EA37-FA71-F892A5AB0140}"/>
              </a:ext>
            </a:extLst>
          </p:cNvPr>
          <p:cNvSpPr txBox="1"/>
          <p:nvPr/>
        </p:nvSpPr>
        <p:spPr>
          <a:xfrm>
            <a:off x="789291" y="2124521"/>
            <a:ext cx="4753669" cy="371127"/>
          </a:xfrm>
          <a:prstGeom prst="rect">
            <a:avLst/>
          </a:prstGeom>
          <a:noFill/>
        </p:spPr>
        <p:txBody>
          <a:bodyPr wrap="square">
            <a:spAutoFit/>
          </a:bodyPr>
          <a:lstStyle/>
          <a:p>
            <a:pPr marL="232229" indent="-232229">
              <a:lnSpc>
                <a:spcPct val="120000"/>
              </a:lnSpc>
              <a:buFont typeface="Arial" panose="020B0604020202020204" pitchFamily="34" charset="0"/>
              <a:buChar char="•"/>
            </a:pPr>
            <a:r>
              <a:rPr lang="en-US" altLang="zh-CN" sz="1625" b="1" dirty="0" err="1">
                <a:latin typeface="Microsoft YaHei" panose="020B0503020204020204" pitchFamily="34" charset="-122"/>
                <a:ea typeface="Microsoft YaHei" panose="020B0503020204020204" pitchFamily="34" charset="-122"/>
              </a:rPr>
              <a:t>Pagerank</a:t>
            </a:r>
            <a:r>
              <a:rPr lang="zh-CN" altLang="en-US" sz="1625" dirty="0">
                <a:latin typeface="Microsoft YaHei" panose="020B0503020204020204" pitchFamily="34" charset="-122"/>
                <a:ea typeface="Microsoft YaHei" panose="020B0503020204020204" pitchFamily="34" charset="-122"/>
              </a:rPr>
              <a:t>：衡量节点在有向图中重要性的比例。</a:t>
            </a:r>
          </a:p>
        </p:txBody>
      </p:sp>
      <p:sp>
        <p:nvSpPr>
          <p:cNvPr id="15" name="Rectangle 1">
            <a:extLst>
              <a:ext uri="{FF2B5EF4-FFF2-40B4-BE49-F238E27FC236}">
                <a16:creationId xmlns:a16="http://schemas.microsoft.com/office/drawing/2014/main" id="{5D5F2175-B878-6B3D-2C42-1F6D2B9A5425}"/>
              </a:ext>
            </a:extLst>
          </p:cNvPr>
          <p:cNvSpPr>
            <a:spLocks noChangeArrowheads="1"/>
          </p:cNvSpPr>
          <p:nvPr/>
        </p:nvSpPr>
        <p:spPr bwMode="auto">
          <a:xfrm>
            <a:off x="789291" y="1418367"/>
            <a:ext cx="4753669" cy="403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关系深度</a:t>
            </a:r>
            <a:r>
              <a:rPr lang="en-US" altLang="zh-CN" sz="1625" b="1" dirty="0">
                <a:latin typeface="Microsoft YaHei" panose="020B0503020204020204" pitchFamily="34" charset="-122"/>
                <a:ea typeface="Microsoft YaHei" panose="020B0503020204020204" pitchFamily="34" charset="-122"/>
              </a:rPr>
              <a:t>Degree</a:t>
            </a:r>
            <a:r>
              <a:rPr lang="zh-CN" altLang="en-US"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衡量节点的连接程度。</a:t>
            </a:r>
          </a:p>
        </p:txBody>
      </p:sp>
      <p:sp>
        <p:nvSpPr>
          <p:cNvPr id="16" name="文本框 15">
            <a:extLst>
              <a:ext uri="{FF2B5EF4-FFF2-40B4-BE49-F238E27FC236}">
                <a16:creationId xmlns:a16="http://schemas.microsoft.com/office/drawing/2014/main" id="{A51495EA-23A6-05BB-C956-6185D189BA32}"/>
              </a:ext>
            </a:extLst>
          </p:cNvPr>
          <p:cNvSpPr txBox="1"/>
          <p:nvPr/>
        </p:nvSpPr>
        <p:spPr>
          <a:xfrm>
            <a:off x="789292" y="2867232"/>
            <a:ext cx="4753668" cy="967188"/>
          </a:xfrm>
          <a:prstGeom prst="rect">
            <a:avLst/>
          </a:prstGeom>
          <a:noFill/>
        </p:spPr>
        <p:txBody>
          <a:bodyPr wrap="square">
            <a:spAutoFit/>
          </a:bodyPr>
          <a:lstStyle/>
          <a:p>
            <a:pPr marL="232229" indent="-232229">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介数中心性</a:t>
            </a:r>
            <a:r>
              <a:rPr lang="en-US" altLang="zh-CN" sz="1625" b="1" dirty="0">
                <a:latin typeface="Microsoft YaHei" panose="020B0503020204020204" pitchFamily="34" charset="-122"/>
                <a:ea typeface="Microsoft YaHei" panose="020B0503020204020204" pitchFamily="34" charset="-122"/>
              </a:rPr>
              <a:t>Betweenness</a:t>
            </a:r>
            <a:r>
              <a:rPr lang="zh-CN" altLang="en-US"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衡量节点在图中作为桥梁或中间人的程度。它衡量了节点在连接其他节点的最短路径上所占的比例。</a:t>
            </a:r>
          </a:p>
        </p:txBody>
      </p:sp>
      <p:grpSp>
        <p:nvGrpSpPr>
          <p:cNvPr id="12" name="组合 11">
            <a:extLst>
              <a:ext uri="{FF2B5EF4-FFF2-40B4-BE49-F238E27FC236}">
                <a16:creationId xmlns:a16="http://schemas.microsoft.com/office/drawing/2014/main" id="{50019F92-6F0D-C217-9FEE-EC3390982BE7}"/>
              </a:ext>
            </a:extLst>
          </p:cNvPr>
          <p:cNvGrpSpPr/>
          <p:nvPr/>
        </p:nvGrpSpPr>
        <p:grpSpPr>
          <a:xfrm>
            <a:off x="986850" y="5439541"/>
            <a:ext cx="10339594" cy="876418"/>
            <a:chOff x="1029132" y="1145740"/>
            <a:chExt cx="11907711" cy="982934"/>
          </a:xfrm>
        </p:grpSpPr>
        <p:pic>
          <p:nvPicPr>
            <p:cNvPr id="3" name="图片 2">
              <a:extLst>
                <a:ext uri="{FF2B5EF4-FFF2-40B4-BE49-F238E27FC236}">
                  <a16:creationId xmlns:a16="http://schemas.microsoft.com/office/drawing/2014/main" id="{0BF67D1C-7CA9-2E3A-05DC-D5975FCE18D8}"/>
                </a:ext>
              </a:extLst>
            </p:cNvPr>
            <p:cNvPicPr>
              <a:picLocks noChangeAspect="1"/>
            </p:cNvPicPr>
            <p:nvPr/>
          </p:nvPicPr>
          <p:blipFill>
            <a:blip r:embed="rId3"/>
            <a:stretch>
              <a:fillRect/>
            </a:stretch>
          </p:blipFill>
          <p:spPr>
            <a:xfrm>
              <a:off x="1029132" y="1147462"/>
              <a:ext cx="10088383" cy="981212"/>
            </a:xfrm>
            <a:prstGeom prst="rect">
              <a:avLst/>
            </a:prstGeom>
          </p:spPr>
        </p:pic>
        <p:pic>
          <p:nvPicPr>
            <p:cNvPr id="11" name="图片 10">
              <a:extLst>
                <a:ext uri="{FF2B5EF4-FFF2-40B4-BE49-F238E27FC236}">
                  <a16:creationId xmlns:a16="http://schemas.microsoft.com/office/drawing/2014/main" id="{1F3389AA-90F5-ABA0-6B71-BC99C774D206}"/>
                </a:ext>
              </a:extLst>
            </p:cNvPr>
            <p:cNvPicPr>
              <a:picLocks noChangeAspect="1"/>
            </p:cNvPicPr>
            <p:nvPr/>
          </p:nvPicPr>
          <p:blipFill>
            <a:blip r:embed="rId4"/>
            <a:stretch>
              <a:fillRect/>
            </a:stretch>
          </p:blipFill>
          <p:spPr>
            <a:xfrm>
              <a:off x="11117515" y="1145740"/>
              <a:ext cx="1819328" cy="981211"/>
            </a:xfrm>
            <a:prstGeom prst="rect">
              <a:avLst/>
            </a:prstGeom>
          </p:spPr>
        </p:pic>
      </p:grpSp>
      <p:sp>
        <p:nvSpPr>
          <p:cNvPr id="13" name="Rectangle 1">
            <a:extLst>
              <a:ext uri="{FF2B5EF4-FFF2-40B4-BE49-F238E27FC236}">
                <a16:creationId xmlns:a16="http://schemas.microsoft.com/office/drawing/2014/main" id="{5D396702-0E40-325F-7423-0D5CC4C23F98}"/>
              </a:ext>
            </a:extLst>
          </p:cNvPr>
          <p:cNvSpPr>
            <a:spLocks noChangeArrowheads="1"/>
          </p:cNvSpPr>
          <p:nvPr/>
        </p:nvSpPr>
        <p:spPr bwMode="auto">
          <a:xfrm>
            <a:off x="6196057" y="4159112"/>
            <a:ext cx="4753668" cy="70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标签传播</a:t>
            </a:r>
            <a:r>
              <a:rPr lang="zh-CN" altLang="zh-CN"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通过迭代地更新节点的标签，使节点的标签与其邻居节点的标签趋于一致。</a:t>
            </a:r>
            <a:endParaRPr lang="zh-CN" altLang="zh-CN" sz="1625" dirty="0">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F74664BC-F27B-CC87-8C38-71EDAC9E0DDD}"/>
              </a:ext>
            </a:extLst>
          </p:cNvPr>
          <p:cNvSpPr txBox="1"/>
          <p:nvPr/>
        </p:nvSpPr>
        <p:spPr>
          <a:xfrm>
            <a:off x="6196056" y="2231568"/>
            <a:ext cx="4753669" cy="371127"/>
          </a:xfrm>
          <a:prstGeom prst="rect">
            <a:avLst/>
          </a:prstGeom>
          <a:noFill/>
        </p:spPr>
        <p:txBody>
          <a:bodyPr wrap="square">
            <a:spAutoFit/>
          </a:bodyPr>
          <a:lstStyle/>
          <a:p>
            <a:pPr marL="232229" indent="-232229">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强连通分量</a:t>
            </a:r>
            <a:r>
              <a:rPr lang="zh-CN" altLang="en-US" sz="1625" dirty="0">
                <a:latin typeface="Microsoft YaHei" panose="020B0503020204020204" pitchFamily="34" charset="-122"/>
                <a:ea typeface="Microsoft YaHei" panose="020B0503020204020204" pitchFamily="34" charset="-122"/>
              </a:rPr>
              <a:t>：指有向图中的节点组成的子图。</a:t>
            </a:r>
          </a:p>
        </p:txBody>
      </p:sp>
      <p:sp>
        <p:nvSpPr>
          <p:cNvPr id="18" name="Rectangle 1">
            <a:extLst>
              <a:ext uri="{FF2B5EF4-FFF2-40B4-BE49-F238E27FC236}">
                <a16:creationId xmlns:a16="http://schemas.microsoft.com/office/drawing/2014/main" id="{615C45C5-08BF-C9DD-8F9E-9E07AEDB53B9}"/>
              </a:ext>
            </a:extLst>
          </p:cNvPr>
          <p:cNvSpPr>
            <a:spLocks noChangeArrowheads="1"/>
          </p:cNvSpPr>
          <p:nvPr/>
        </p:nvSpPr>
        <p:spPr bwMode="auto">
          <a:xfrm>
            <a:off x="6196056" y="1317075"/>
            <a:ext cx="4753669" cy="7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联通分量</a:t>
            </a:r>
            <a:r>
              <a:rPr lang="en-US" altLang="zh-CN" sz="1625" b="1" dirty="0">
                <a:latin typeface="Microsoft YaHei" panose="020B0503020204020204" pitchFamily="34" charset="-122"/>
                <a:ea typeface="Microsoft YaHei" panose="020B0503020204020204" pitchFamily="34" charset="-122"/>
              </a:rPr>
              <a:t>Component</a:t>
            </a:r>
            <a:r>
              <a:rPr lang="zh-CN" altLang="en-US"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指图中的节点组成的子图，其中的每个节点都可以通过边相互到达。</a:t>
            </a:r>
          </a:p>
        </p:txBody>
      </p:sp>
      <p:sp>
        <p:nvSpPr>
          <p:cNvPr id="19" name="文本框 18">
            <a:extLst>
              <a:ext uri="{FF2B5EF4-FFF2-40B4-BE49-F238E27FC236}">
                <a16:creationId xmlns:a16="http://schemas.microsoft.com/office/drawing/2014/main" id="{0796F4D5-05F4-1642-E384-28CF0DD90863}"/>
              </a:ext>
            </a:extLst>
          </p:cNvPr>
          <p:cNvSpPr txBox="1"/>
          <p:nvPr/>
        </p:nvSpPr>
        <p:spPr>
          <a:xfrm>
            <a:off x="6196057" y="2958831"/>
            <a:ext cx="4753668" cy="667555"/>
          </a:xfrm>
          <a:prstGeom prst="rect">
            <a:avLst/>
          </a:prstGeom>
          <a:noFill/>
        </p:spPr>
        <p:txBody>
          <a:bodyPr wrap="square">
            <a:spAutoFit/>
          </a:bodyPr>
          <a:lstStyle/>
          <a:p>
            <a:pPr marL="232229" indent="-232229">
              <a:lnSpc>
                <a:spcPct val="120000"/>
              </a:lnSpc>
              <a:buFont typeface="Arial" panose="020B0604020202020204" pitchFamily="34" charset="0"/>
              <a:buChar char="•"/>
            </a:pPr>
            <a:r>
              <a:rPr lang="en-US" altLang="zh-CN" sz="1625" b="1" dirty="0">
                <a:latin typeface="Microsoft YaHei" panose="020B0503020204020204" pitchFamily="34" charset="-122"/>
                <a:ea typeface="Microsoft YaHei" panose="020B0503020204020204" pitchFamily="34" charset="-122"/>
              </a:rPr>
              <a:t>Louvain</a:t>
            </a:r>
            <a:r>
              <a:rPr lang="zh-CN" altLang="en-US" sz="1625" b="1" dirty="0">
                <a:latin typeface="Microsoft YaHei" panose="020B0503020204020204" pitchFamily="34" charset="-122"/>
                <a:ea typeface="Microsoft YaHei" panose="020B0503020204020204" pitchFamily="34" charset="-122"/>
              </a:rPr>
              <a:t>：</a:t>
            </a:r>
            <a:r>
              <a:rPr lang="zh-CN" altLang="en-US" sz="1625" dirty="0">
                <a:latin typeface="Microsoft YaHei" panose="020B0503020204020204" pitchFamily="34" charset="-122"/>
                <a:ea typeface="Microsoft YaHei" panose="020B0503020204020204" pitchFamily="34" charset="-122"/>
              </a:rPr>
              <a:t>用于检测图中社区结构。将具有相似连接模式的节点划分为同一个社区</a:t>
            </a:r>
          </a:p>
        </p:txBody>
      </p:sp>
    </p:spTree>
    <p:extLst>
      <p:ext uri="{BB962C8B-B14F-4D97-AF65-F5344CB8AC3E}">
        <p14:creationId xmlns:p14="http://schemas.microsoft.com/office/powerpoint/2010/main" val="39639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054D2148-9945-B481-79B0-D3475840E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336" y="1515065"/>
            <a:ext cx="10124388" cy="5083463"/>
          </a:xfrm>
          <a:prstGeom prst="rect">
            <a:avLst/>
          </a:prstGeom>
        </p:spPr>
      </p:pic>
      <p:grpSp>
        <p:nvGrpSpPr>
          <p:cNvPr id="5" name="组合 4">
            <a:extLst>
              <a:ext uri="{FF2B5EF4-FFF2-40B4-BE49-F238E27FC236}">
                <a16:creationId xmlns:a16="http://schemas.microsoft.com/office/drawing/2014/main" id="{B78A9988-A15B-380A-E5A5-1436CA3CDBA4}"/>
              </a:ext>
            </a:extLst>
          </p:cNvPr>
          <p:cNvGrpSpPr/>
          <p:nvPr/>
        </p:nvGrpSpPr>
        <p:grpSpPr>
          <a:xfrm>
            <a:off x="514930" y="429675"/>
            <a:ext cx="4725295" cy="544712"/>
            <a:chOff x="274214" y="217809"/>
            <a:chExt cx="3937746" cy="453926"/>
          </a:xfrm>
        </p:grpSpPr>
        <p:grpSp>
          <p:nvGrpSpPr>
            <p:cNvPr id="6" name="组合 5">
              <a:extLst>
                <a:ext uri="{FF2B5EF4-FFF2-40B4-BE49-F238E27FC236}">
                  <a16:creationId xmlns:a16="http://schemas.microsoft.com/office/drawing/2014/main" id="{0F6B7E62-3BE5-F14B-06B0-6390482B0F6A}"/>
                </a:ext>
              </a:extLst>
            </p:cNvPr>
            <p:cNvGrpSpPr/>
            <p:nvPr/>
          </p:nvGrpSpPr>
          <p:grpSpPr>
            <a:xfrm>
              <a:off x="274214" y="217809"/>
              <a:ext cx="454527" cy="435930"/>
              <a:chOff x="683568" y="1489348"/>
              <a:chExt cx="2638425" cy="2530475"/>
            </a:xfrm>
          </p:grpSpPr>
          <p:sp>
            <p:nvSpPr>
              <p:cNvPr id="8" name="Freeform 7">
                <a:extLst>
                  <a:ext uri="{FF2B5EF4-FFF2-40B4-BE49-F238E27FC236}">
                    <a16:creationId xmlns:a16="http://schemas.microsoft.com/office/drawing/2014/main" id="{5CC0DE8E-0DBA-09E0-D304-5766AC0E4792}"/>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9" name="Freeform 8">
                <a:extLst>
                  <a:ext uri="{FF2B5EF4-FFF2-40B4-BE49-F238E27FC236}">
                    <a16:creationId xmlns:a16="http://schemas.microsoft.com/office/drawing/2014/main" id="{4950654E-779D-B7EC-0C6F-D609E3271AB9}"/>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7" name="TextBox 33">
              <a:extLst>
                <a:ext uri="{FF2B5EF4-FFF2-40B4-BE49-F238E27FC236}">
                  <a16:creationId xmlns:a16="http://schemas.microsoft.com/office/drawing/2014/main" id="{4A277EB7-6DC8-380C-4E4A-F8FB6C299199}"/>
                </a:ext>
              </a:extLst>
            </p:cNvPr>
            <p:cNvSpPr txBox="1"/>
            <p:nvPr/>
          </p:nvSpPr>
          <p:spPr>
            <a:xfrm>
              <a:off x="728742" y="235719"/>
              <a:ext cx="3483218" cy="436016"/>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图谱探索：小波变换</a:t>
              </a:r>
            </a:p>
          </p:txBody>
        </p:sp>
      </p:grpSp>
      <p:pic>
        <p:nvPicPr>
          <p:cNvPr id="3" name="图片 2">
            <a:extLst>
              <a:ext uri="{FF2B5EF4-FFF2-40B4-BE49-F238E27FC236}">
                <a16:creationId xmlns:a16="http://schemas.microsoft.com/office/drawing/2014/main" id="{55ABE351-B2FC-54B2-D979-D8CFC9D73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11" name="文本框 10">
            <a:extLst>
              <a:ext uri="{FF2B5EF4-FFF2-40B4-BE49-F238E27FC236}">
                <a16:creationId xmlns:a16="http://schemas.microsoft.com/office/drawing/2014/main" id="{F6053CFC-8DFD-5617-77F1-2B1ECD43B7EA}"/>
              </a:ext>
            </a:extLst>
          </p:cNvPr>
          <p:cNvSpPr txBox="1"/>
          <p:nvPr/>
        </p:nvSpPr>
        <p:spPr>
          <a:xfrm>
            <a:off x="128948" y="2513683"/>
            <a:ext cx="1317395" cy="369332"/>
          </a:xfrm>
          <a:prstGeom prst="rect">
            <a:avLst/>
          </a:prstGeom>
          <a:noFill/>
        </p:spPr>
        <p:txBody>
          <a:bodyPr wrap="square">
            <a:spAutoFit/>
          </a:bodyPr>
          <a:lstStyle/>
          <a:p>
            <a:r>
              <a:rPr lang="zh-CN" altLang="en-US" sz="1800" b="1" dirty="0">
                <a:latin typeface="Microsoft YaHei" panose="020B0503020204020204" pitchFamily="34" charset="-122"/>
                <a:ea typeface="Microsoft YaHei" panose="020B0503020204020204" pitchFamily="34" charset="-122"/>
              </a:rPr>
              <a:t>低频系数</a:t>
            </a:r>
            <a:endParaRPr lang="zh-CN" altLang="en-US" dirty="0"/>
          </a:p>
        </p:txBody>
      </p:sp>
      <p:sp>
        <p:nvSpPr>
          <p:cNvPr id="13" name="文本框 12">
            <a:extLst>
              <a:ext uri="{FF2B5EF4-FFF2-40B4-BE49-F238E27FC236}">
                <a16:creationId xmlns:a16="http://schemas.microsoft.com/office/drawing/2014/main" id="{C9C4CC44-D6D4-2B9B-F30F-8F8DD57A900E}"/>
              </a:ext>
            </a:extLst>
          </p:cNvPr>
          <p:cNvSpPr txBox="1"/>
          <p:nvPr/>
        </p:nvSpPr>
        <p:spPr>
          <a:xfrm>
            <a:off x="85523" y="5330013"/>
            <a:ext cx="1175993" cy="369332"/>
          </a:xfrm>
          <a:prstGeom prst="rect">
            <a:avLst/>
          </a:prstGeom>
          <a:noFill/>
        </p:spPr>
        <p:txBody>
          <a:bodyPr wrap="square">
            <a:spAutoFit/>
          </a:bodyPr>
          <a:lstStyle/>
          <a:p>
            <a:r>
              <a:rPr lang="zh-CN" altLang="en-US" sz="1800" b="1" dirty="0">
                <a:latin typeface="Microsoft YaHei" panose="020B0503020204020204" pitchFamily="34" charset="-122"/>
                <a:ea typeface="Microsoft YaHei" panose="020B0503020204020204" pitchFamily="34" charset="-122"/>
              </a:rPr>
              <a:t>高频系数</a:t>
            </a:r>
            <a:endParaRPr lang="zh-CN" altLang="en-US" dirty="0"/>
          </a:p>
        </p:txBody>
      </p:sp>
      <p:sp>
        <p:nvSpPr>
          <p:cNvPr id="14" name="Rectangle 1">
            <a:extLst>
              <a:ext uri="{FF2B5EF4-FFF2-40B4-BE49-F238E27FC236}">
                <a16:creationId xmlns:a16="http://schemas.microsoft.com/office/drawing/2014/main" id="{934BEE56-35AC-2031-2DA1-A00CA15C0DF1}"/>
              </a:ext>
            </a:extLst>
          </p:cNvPr>
          <p:cNvSpPr>
            <a:spLocks noChangeArrowheads="1"/>
          </p:cNvSpPr>
          <p:nvPr/>
        </p:nvSpPr>
        <p:spPr bwMode="auto">
          <a:xfrm>
            <a:off x="673520" y="1054229"/>
            <a:ext cx="7421455" cy="399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图小波变换：</a:t>
            </a:r>
            <a:r>
              <a:rPr lang="zh-CN" altLang="en-US" sz="1625" dirty="0">
                <a:latin typeface="Microsoft YaHei" panose="020B0503020204020204" pitchFamily="34" charset="-122"/>
                <a:ea typeface="Microsoft YaHei" panose="020B0503020204020204" pitchFamily="34" charset="-122"/>
              </a:rPr>
              <a:t>分析企业节点的</a:t>
            </a:r>
            <a:r>
              <a:rPr lang="zh-CN" altLang="en-US" sz="1625" b="1" dirty="0">
                <a:latin typeface="Microsoft YaHei" panose="020B0503020204020204" pitchFamily="34" charset="-122"/>
                <a:ea typeface="Microsoft YaHei" panose="020B0503020204020204" pitchFamily="34" charset="-122"/>
              </a:rPr>
              <a:t>邻域</a:t>
            </a:r>
            <a:r>
              <a:rPr lang="zh-CN" altLang="en-US" sz="1625" dirty="0">
                <a:latin typeface="Microsoft YaHei" panose="020B0503020204020204" pitchFamily="34" charset="-122"/>
                <a:ea typeface="Microsoft YaHei" panose="020B0503020204020204" pitchFamily="34" charset="-122"/>
              </a:rPr>
              <a:t>与</a:t>
            </a:r>
            <a:r>
              <a:rPr lang="zh-CN" altLang="en-US" sz="1625" b="1" dirty="0">
                <a:latin typeface="Microsoft YaHei" panose="020B0503020204020204" pitchFamily="34" charset="-122"/>
                <a:ea typeface="Microsoft YaHei" panose="020B0503020204020204" pitchFamily="34" charset="-122"/>
              </a:rPr>
              <a:t>差异度</a:t>
            </a:r>
            <a:r>
              <a:rPr lang="zh-CN" altLang="en-US" sz="1625" dirty="0">
                <a:latin typeface="Microsoft YaHei" panose="020B0503020204020204" pitchFamily="34" charset="-122"/>
                <a:ea typeface="Microsoft YaHei" panose="020B0503020204020204" pitchFamily="34" charset="-122"/>
              </a:rPr>
              <a:t>，在动态图分析中效果尤其优越。</a:t>
            </a:r>
          </a:p>
        </p:txBody>
      </p:sp>
    </p:spTree>
    <p:extLst>
      <p:ext uri="{BB962C8B-B14F-4D97-AF65-F5344CB8AC3E}">
        <p14:creationId xmlns:p14="http://schemas.microsoft.com/office/powerpoint/2010/main" val="158086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2"/>
            <a:chOff x="274214" y="217809"/>
            <a:chExt cx="3937746" cy="453926"/>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6"/>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图谱探索：小波变换</a:t>
              </a:r>
            </a:p>
          </p:txBody>
        </p:sp>
      </p:grpSp>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13" name="Rectangle 1">
            <a:extLst>
              <a:ext uri="{FF2B5EF4-FFF2-40B4-BE49-F238E27FC236}">
                <a16:creationId xmlns:a16="http://schemas.microsoft.com/office/drawing/2014/main" id="{5D396702-0E40-325F-7423-0D5CC4C23F98}"/>
              </a:ext>
            </a:extLst>
          </p:cNvPr>
          <p:cNvSpPr>
            <a:spLocks noChangeArrowheads="1"/>
          </p:cNvSpPr>
          <p:nvPr/>
        </p:nvSpPr>
        <p:spPr bwMode="auto">
          <a:xfrm>
            <a:off x="1004626" y="1375283"/>
            <a:ext cx="10162079" cy="142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图小波变换</a:t>
            </a:r>
            <a:r>
              <a:rPr lang="zh-CN" altLang="zh-CN"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通过一簇小波函数分析节点的频率特性。</a:t>
            </a:r>
            <a:endParaRPr lang="en-US" altLang="zh-CN" dirty="0">
              <a:latin typeface="Microsoft YaHei" panose="020B0503020204020204" pitchFamily="34" charset="-122"/>
              <a:ea typeface="Microsoft YaHei" panose="020B0503020204020204" pitchFamily="34" charset="-122"/>
            </a:endParaRPr>
          </a:p>
          <a:p>
            <a:pPr marL="232229" indent="-232229" eaLnBrk="1" hangingPunct="1">
              <a:lnSpc>
                <a:spcPct val="120000"/>
              </a:lnSpc>
              <a:buFont typeface="Arial" panose="020B0604020202020204" pitchFamily="34" charset="0"/>
              <a:buChar char="•"/>
            </a:pPr>
            <a:endParaRPr lang="en-US" altLang="zh-CN" dirty="0">
              <a:latin typeface="Microsoft YaHei" panose="020B0503020204020204" pitchFamily="34" charset="-122"/>
              <a:ea typeface="Microsoft YaHei" panose="020B0503020204020204" pitchFamily="34" charset="-122"/>
            </a:endParaRPr>
          </a:p>
          <a:p>
            <a:pPr marL="232229" indent="-232229" eaLnBrk="1" hangingPunct="1">
              <a:lnSpc>
                <a:spcPct val="12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根据邻接矩阵和定义在图上的实值函数，基于谱图理论得到节点在不同窗函数下的得分。</a:t>
            </a:r>
            <a:endParaRPr lang="en-US" altLang="zh-CN" dirty="0">
              <a:latin typeface="Microsoft YaHei" panose="020B0503020204020204" pitchFamily="34" charset="-122"/>
              <a:ea typeface="Microsoft YaHei" panose="020B0503020204020204" pitchFamily="34" charset="-122"/>
            </a:endParaRPr>
          </a:p>
          <a:p>
            <a:pPr marL="232229" indent="-232229" eaLnBrk="1" hangingPunct="1">
              <a:lnSpc>
                <a:spcPct val="120000"/>
              </a:lnSpc>
              <a:buFont typeface="Arial" panose="020B0604020202020204" pitchFamily="34" charset="0"/>
              <a:buChar char="•"/>
            </a:pPr>
            <a:endParaRPr lang="zh-CN" altLang="zh-CN"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84D46D06-E8B5-6373-CEBC-CC853946E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82" y="3933872"/>
            <a:ext cx="7188535" cy="2765292"/>
          </a:xfrm>
          <a:prstGeom prst="rect">
            <a:avLst/>
          </a:prstGeom>
        </p:spPr>
      </p:pic>
      <p:sp>
        <p:nvSpPr>
          <p:cNvPr id="4" name="Rectangle 1">
            <a:extLst>
              <a:ext uri="{FF2B5EF4-FFF2-40B4-BE49-F238E27FC236}">
                <a16:creationId xmlns:a16="http://schemas.microsoft.com/office/drawing/2014/main" id="{BFE084DA-8417-7790-F027-D8CAD20B0048}"/>
              </a:ext>
            </a:extLst>
          </p:cNvPr>
          <p:cNvSpPr>
            <a:spLocks noChangeArrowheads="1"/>
          </p:cNvSpPr>
          <p:nvPr/>
        </p:nvSpPr>
        <p:spPr bwMode="auto">
          <a:xfrm>
            <a:off x="1161107" y="5316518"/>
            <a:ext cx="2079507" cy="42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小波函数簇</a:t>
            </a:r>
            <a:endParaRPr lang="zh-CN" altLang="en-US"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44E92A33-E6C5-5F01-6C2B-4B7E112466B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61107" y="2801795"/>
            <a:ext cx="3397692" cy="1672384"/>
          </a:xfrm>
          <a:prstGeom prst="rect">
            <a:avLst/>
          </a:prstGeom>
        </p:spPr>
      </p:pic>
    </p:spTree>
    <p:extLst>
      <p:ext uri="{BB962C8B-B14F-4D97-AF65-F5344CB8AC3E}">
        <p14:creationId xmlns:p14="http://schemas.microsoft.com/office/powerpoint/2010/main" val="202202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054D2148-9945-B481-79B0-D3475840E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336" y="1515065"/>
            <a:ext cx="10124388" cy="5083463"/>
          </a:xfrm>
          <a:prstGeom prst="rect">
            <a:avLst/>
          </a:prstGeom>
        </p:spPr>
      </p:pic>
      <p:grpSp>
        <p:nvGrpSpPr>
          <p:cNvPr id="5" name="组合 4">
            <a:extLst>
              <a:ext uri="{FF2B5EF4-FFF2-40B4-BE49-F238E27FC236}">
                <a16:creationId xmlns:a16="http://schemas.microsoft.com/office/drawing/2014/main" id="{B78A9988-A15B-380A-E5A5-1436CA3CDBA4}"/>
              </a:ext>
            </a:extLst>
          </p:cNvPr>
          <p:cNvGrpSpPr/>
          <p:nvPr/>
        </p:nvGrpSpPr>
        <p:grpSpPr>
          <a:xfrm>
            <a:off x="514930" y="429675"/>
            <a:ext cx="4725295" cy="544712"/>
            <a:chOff x="274214" y="217809"/>
            <a:chExt cx="3937746" cy="453926"/>
          </a:xfrm>
        </p:grpSpPr>
        <p:grpSp>
          <p:nvGrpSpPr>
            <p:cNvPr id="6" name="组合 5">
              <a:extLst>
                <a:ext uri="{FF2B5EF4-FFF2-40B4-BE49-F238E27FC236}">
                  <a16:creationId xmlns:a16="http://schemas.microsoft.com/office/drawing/2014/main" id="{0F6B7E62-3BE5-F14B-06B0-6390482B0F6A}"/>
                </a:ext>
              </a:extLst>
            </p:cNvPr>
            <p:cNvGrpSpPr/>
            <p:nvPr/>
          </p:nvGrpSpPr>
          <p:grpSpPr>
            <a:xfrm>
              <a:off x="274214" y="217809"/>
              <a:ext cx="454527" cy="435930"/>
              <a:chOff x="683568" y="1489348"/>
              <a:chExt cx="2638425" cy="2530475"/>
            </a:xfrm>
          </p:grpSpPr>
          <p:sp>
            <p:nvSpPr>
              <p:cNvPr id="8" name="Freeform 7">
                <a:extLst>
                  <a:ext uri="{FF2B5EF4-FFF2-40B4-BE49-F238E27FC236}">
                    <a16:creationId xmlns:a16="http://schemas.microsoft.com/office/drawing/2014/main" id="{5CC0DE8E-0DBA-09E0-D304-5766AC0E4792}"/>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9" name="Freeform 8">
                <a:extLst>
                  <a:ext uri="{FF2B5EF4-FFF2-40B4-BE49-F238E27FC236}">
                    <a16:creationId xmlns:a16="http://schemas.microsoft.com/office/drawing/2014/main" id="{4950654E-779D-B7EC-0C6F-D609E3271AB9}"/>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7" name="TextBox 33">
              <a:extLst>
                <a:ext uri="{FF2B5EF4-FFF2-40B4-BE49-F238E27FC236}">
                  <a16:creationId xmlns:a16="http://schemas.microsoft.com/office/drawing/2014/main" id="{4A277EB7-6DC8-380C-4E4A-F8FB6C299199}"/>
                </a:ext>
              </a:extLst>
            </p:cNvPr>
            <p:cNvSpPr txBox="1"/>
            <p:nvPr/>
          </p:nvSpPr>
          <p:spPr>
            <a:xfrm>
              <a:off x="728742" y="235719"/>
              <a:ext cx="3483218" cy="436016"/>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图谱探索：小波变换</a:t>
              </a:r>
            </a:p>
          </p:txBody>
        </p:sp>
      </p:grpSp>
      <p:pic>
        <p:nvPicPr>
          <p:cNvPr id="3" name="图片 2">
            <a:extLst>
              <a:ext uri="{FF2B5EF4-FFF2-40B4-BE49-F238E27FC236}">
                <a16:creationId xmlns:a16="http://schemas.microsoft.com/office/drawing/2014/main" id="{55ABE351-B2FC-54B2-D979-D8CFC9D73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11" name="文本框 10">
            <a:extLst>
              <a:ext uri="{FF2B5EF4-FFF2-40B4-BE49-F238E27FC236}">
                <a16:creationId xmlns:a16="http://schemas.microsoft.com/office/drawing/2014/main" id="{F6053CFC-8DFD-5617-77F1-2B1ECD43B7EA}"/>
              </a:ext>
            </a:extLst>
          </p:cNvPr>
          <p:cNvSpPr txBox="1"/>
          <p:nvPr/>
        </p:nvSpPr>
        <p:spPr>
          <a:xfrm>
            <a:off x="128948" y="2513683"/>
            <a:ext cx="1317395" cy="369332"/>
          </a:xfrm>
          <a:prstGeom prst="rect">
            <a:avLst/>
          </a:prstGeom>
          <a:noFill/>
        </p:spPr>
        <p:txBody>
          <a:bodyPr wrap="square">
            <a:spAutoFit/>
          </a:bodyPr>
          <a:lstStyle/>
          <a:p>
            <a:r>
              <a:rPr lang="zh-CN" altLang="en-US" sz="1800" b="1" dirty="0">
                <a:latin typeface="Microsoft YaHei" panose="020B0503020204020204" pitchFamily="34" charset="-122"/>
                <a:ea typeface="Microsoft YaHei" panose="020B0503020204020204" pitchFamily="34" charset="-122"/>
              </a:rPr>
              <a:t>低频系数</a:t>
            </a:r>
            <a:endParaRPr lang="zh-CN" altLang="en-US" dirty="0"/>
          </a:p>
        </p:txBody>
      </p:sp>
      <p:sp>
        <p:nvSpPr>
          <p:cNvPr id="13" name="文本框 12">
            <a:extLst>
              <a:ext uri="{FF2B5EF4-FFF2-40B4-BE49-F238E27FC236}">
                <a16:creationId xmlns:a16="http://schemas.microsoft.com/office/drawing/2014/main" id="{C9C4CC44-D6D4-2B9B-F30F-8F8DD57A900E}"/>
              </a:ext>
            </a:extLst>
          </p:cNvPr>
          <p:cNvSpPr txBox="1"/>
          <p:nvPr/>
        </p:nvSpPr>
        <p:spPr>
          <a:xfrm>
            <a:off x="85523" y="5330013"/>
            <a:ext cx="1175993" cy="369332"/>
          </a:xfrm>
          <a:prstGeom prst="rect">
            <a:avLst/>
          </a:prstGeom>
          <a:noFill/>
        </p:spPr>
        <p:txBody>
          <a:bodyPr wrap="square">
            <a:spAutoFit/>
          </a:bodyPr>
          <a:lstStyle/>
          <a:p>
            <a:r>
              <a:rPr lang="zh-CN" altLang="en-US" sz="1800" b="1" dirty="0">
                <a:latin typeface="Microsoft YaHei" panose="020B0503020204020204" pitchFamily="34" charset="-122"/>
                <a:ea typeface="Microsoft YaHei" panose="020B0503020204020204" pitchFamily="34" charset="-122"/>
              </a:rPr>
              <a:t>高频系数</a:t>
            </a:r>
            <a:endParaRPr lang="zh-CN" altLang="en-US" dirty="0"/>
          </a:p>
        </p:txBody>
      </p:sp>
      <p:sp>
        <p:nvSpPr>
          <p:cNvPr id="14" name="Rectangle 1">
            <a:extLst>
              <a:ext uri="{FF2B5EF4-FFF2-40B4-BE49-F238E27FC236}">
                <a16:creationId xmlns:a16="http://schemas.microsoft.com/office/drawing/2014/main" id="{934BEE56-35AC-2031-2DA1-A00CA15C0DF1}"/>
              </a:ext>
            </a:extLst>
          </p:cNvPr>
          <p:cNvSpPr>
            <a:spLocks noChangeArrowheads="1"/>
          </p:cNvSpPr>
          <p:nvPr/>
        </p:nvSpPr>
        <p:spPr bwMode="auto">
          <a:xfrm>
            <a:off x="673520" y="1054229"/>
            <a:ext cx="7421455" cy="399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20000"/>
              </a:lnSpc>
              <a:buFont typeface="Arial" panose="020B0604020202020204" pitchFamily="34" charset="0"/>
              <a:buChar char="•"/>
            </a:pPr>
            <a:r>
              <a:rPr lang="zh-CN" altLang="en-US" sz="1625" b="1" dirty="0">
                <a:latin typeface="Microsoft YaHei" panose="020B0503020204020204" pitchFamily="34" charset="-122"/>
                <a:ea typeface="Microsoft YaHei" panose="020B0503020204020204" pitchFamily="34" charset="-122"/>
              </a:rPr>
              <a:t>图小波变换：</a:t>
            </a:r>
            <a:r>
              <a:rPr lang="zh-CN" altLang="en-US" sz="1625" dirty="0">
                <a:latin typeface="Microsoft YaHei" panose="020B0503020204020204" pitchFamily="34" charset="-122"/>
                <a:ea typeface="Microsoft YaHei" panose="020B0503020204020204" pitchFamily="34" charset="-122"/>
              </a:rPr>
              <a:t>分析企业节点的</a:t>
            </a:r>
            <a:r>
              <a:rPr lang="zh-CN" altLang="en-US" sz="1625" b="1" dirty="0">
                <a:latin typeface="Microsoft YaHei" panose="020B0503020204020204" pitchFamily="34" charset="-122"/>
                <a:ea typeface="Microsoft YaHei" panose="020B0503020204020204" pitchFamily="34" charset="-122"/>
              </a:rPr>
              <a:t>邻域</a:t>
            </a:r>
            <a:r>
              <a:rPr lang="zh-CN" altLang="en-US" sz="1625" dirty="0">
                <a:latin typeface="Microsoft YaHei" panose="020B0503020204020204" pitchFamily="34" charset="-122"/>
                <a:ea typeface="Microsoft YaHei" panose="020B0503020204020204" pitchFamily="34" charset="-122"/>
              </a:rPr>
              <a:t>与</a:t>
            </a:r>
            <a:r>
              <a:rPr lang="zh-CN" altLang="en-US" sz="1625" b="1" dirty="0">
                <a:latin typeface="Microsoft YaHei" panose="020B0503020204020204" pitchFamily="34" charset="-122"/>
                <a:ea typeface="Microsoft YaHei" panose="020B0503020204020204" pitchFamily="34" charset="-122"/>
              </a:rPr>
              <a:t>差异度</a:t>
            </a:r>
            <a:r>
              <a:rPr lang="zh-CN" altLang="en-US" sz="1625" dirty="0">
                <a:latin typeface="Microsoft YaHei" panose="020B0503020204020204" pitchFamily="34" charset="-122"/>
                <a:ea typeface="Microsoft YaHei" panose="020B0503020204020204" pitchFamily="34" charset="-122"/>
              </a:rPr>
              <a:t>，在动态图分析中效果尤其优越。</a:t>
            </a:r>
          </a:p>
        </p:txBody>
      </p:sp>
    </p:spTree>
    <p:extLst>
      <p:ext uri="{BB962C8B-B14F-4D97-AF65-F5344CB8AC3E}">
        <p14:creationId xmlns:p14="http://schemas.microsoft.com/office/powerpoint/2010/main" val="426915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F81FB2-5FFA-7012-B4B1-8E69D51A43A7}"/>
              </a:ext>
            </a:extLst>
          </p:cNvPr>
          <p:cNvPicPr>
            <a:picLocks noChangeAspect="1"/>
          </p:cNvPicPr>
          <p:nvPr/>
        </p:nvPicPr>
        <p:blipFill>
          <a:blip r:embed="rId2"/>
          <a:stretch>
            <a:fillRect/>
          </a:stretch>
        </p:blipFill>
        <p:spPr>
          <a:xfrm>
            <a:off x="0" y="-1"/>
            <a:ext cx="8898903" cy="6858000"/>
          </a:xfrm>
          <a:prstGeom prst="rect">
            <a:avLst/>
          </a:prstGeom>
        </p:spPr>
      </p:pic>
      <p:grpSp>
        <p:nvGrpSpPr>
          <p:cNvPr id="9" name="组合 8">
            <a:extLst>
              <a:ext uri="{FF2B5EF4-FFF2-40B4-BE49-F238E27FC236}">
                <a16:creationId xmlns:a16="http://schemas.microsoft.com/office/drawing/2014/main" id="{24A44CF5-DBCC-B5E0-69A5-4D9D06FC45E2}"/>
              </a:ext>
            </a:extLst>
          </p:cNvPr>
          <p:cNvGrpSpPr/>
          <p:nvPr/>
        </p:nvGrpSpPr>
        <p:grpSpPr>
          <a:xfrm>
            <a:off x="4966253" y="0"/>
            <a:ext cx="7225748" cy="6858000"/>
            <a:chOff x="4230757" y="0"/>
            <a:chExt cx="7160195" cy="6858000"/>
          </a:xfrm>
          <a:solidFill>
            <a:srgbClr val="8B0012"/>
          </a:solidFill>
        </p:grpSpPr>
        <p:sp>
          <p:nvSpPr>
            <p:cNvPr id="4" name="矩形 3">
              <a:extLst>
                <a:ext uri="{FF2B5EF4-FFF2-40B4-BE49-F238E27FC236}">
                  <a16:creationId xmlns:a16="http://schemas.microsoft.com/office/drawing/2014/main" id="{C78BC45D-A578-90A1-7675-96B334DF6B00}"/>
                </a:ext>
              </a:extLst>
            </p:cNvPr>
            <p:cNvSpPr/>
            <p:nvPr/>
          </p:nvSpPr>
          <p:spPr>
            <a:xfrm>
              <a:off x="6510131" y="0"/>
              <a:ext cx="4880821"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a:extLst>
                <a:ext uri="{FF2B5EF4-FFF2-40B4-BE49-F238E27FC236}">
                  <a16:creationId xmlns:a16="http://schemas.microsoft.com/office/drawing/2014/main" id="{3FD38315-14CD-E3EB-0439-B05044BE157A}"/>
                </a:ext>
              </a:extLst>
            </p:cNvPr>
            <p:cNvSpPr/>
            <p:nvPr/>
          </p:nvSpPr>
          <p:spPr>
            <a:xfrm>
              <a:off x="4230757" y="0"/>
              <a:ext cx="7064987" cy="3429000"/>
            </a:xfrm>
            <a:prstGeom prst="parallelogram">
              <a:avLst>
                <a:gd name="adj" fmla="val 66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a:extLst>
                <a:ext uri="{FF2B5EF4-FFF2-40B4-BE49-F238E27FC236}">
                  <a16:creationId xmlns:a16="http://schemas.microsoft.com/office/drawing/2014/main" id="{87CE5A3B-2ECC-FEAE-5936-255A36A203EF}"/>
                </a:ext>
              </a:extLst>
            </p:cNvPr>
            <p:cNvSpPr/>
            <p:nvPr/>
          </p:nvSpPr>
          <p:spPr>
            <a:xfrm flipV="1">
              <a:off x="4230758" y="3429000"/>
              <a:ext cx="6936951" cy="3429000"/>
            </a:xfrm>
            <a:prstGeom prst="parallelogram">
              <a:avLst>
                <a:gd name="adj" fmla="val 66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93364077-48D9-6676-2817-A7F26D14094A}"/>
              </a:ext>
            </a:extLst>
          </p:cNvPr>
          <p:cNvSpPr txBox="1"/>
          <p:nvPr/>
        </p:nvSpPr>
        <p:spPr>
          <a:xfrm>
            <a:off x="1331845" y="2828835"/>
            <a:ext cx="2852529" cy="1200329"/>
          </a:xfrm>
          <a:prstGeom prst="rect">
            <a:avLst/>
          </a:prstGeom>
          <a:noFill/>
        </p:spPr>
        <p:txBody>
          <a:bodyPr wrap="square" rtlCol="0">
            <a:spAutoFit/>
          </a:bodyPr>
          <a:lstStyle/>
          <a:p>
            <a:r>
              <a:rPr lang="zh-CN" altLang="en-US" sz="4800" dirty="0">
                <a:solidFill>
                  <a:schemeClr val="bg1"/>
                </a:solidFill>
                <a:latin typeface="思源黑体 CN Heavy" panose="020B0A00000000000000" pitchFamily="34" charset="-122"/>
                <a:ea typeface="思源黑体 CN Heavy" panose="020B0A00000000000000" pitchFamily="34" charset="-122"/>
              </a:rPr>
              <a:t>目   录</a:t>
            </a:r>
            <a:endParaRPr lang="en-US" altLang="zh-CN" sz="4800" dirty="0">
              <a:solidFill>
                <a:schemeClr val="bg1"/>
              </a:solidFill>
              <a:latin typeface="思源黑体 CN Heavy" panose="020B0A00000000000000" pitchFamily="34" charset="-122"/>
              <a:ea typeface="思源黑体 CN Heavy" panose="020B0A00000000000000" pitchFamily="34" charset="-122"/>
            </a:endParaRPr>
          </a:p>
          <a:p>
            <a:r>
              <a:rPr lang="en-US" altLang="zh-CN" sz="2400" dirty="0">
                <a:solidFill>
                  <a:schemeClr val="bg1"/>
                </a:solidFill>
                <a:latin typeface="思源黑体 CN Heavy" panose="020B0A00000000000000" pitchFamily="34" charset="-122"/>
                <a:ea typeface="思源黑体 CN Heavy" panose="020B0A00000000000000" pitchFamily="34" charset="-122"/>
              </a:rPr>
              <a:t>CONTENTS</a:t>
            </a:r>
            <a:endParaRPr lang="zh-CN" altLang="en-US" sz="2400" dirty="0">
              <a:solidFill>
                <a:schemeClr val="bg1"/>
              </a:solidFill>
              <a:latin typeface="思源黑体 CN Heavy" panose="020B0A00000000000000" pitchFamily="34" charset="-122"/>
              <a:ea typeface="思源黑体 CN Heavy" panose="020B0A00000000000000" pitchFamily="34" charset="-122"/>
            </a:endParaRPr>
          </a:p>
        </p:txBody>
      </p:sp>
      <p:sp>
        <p:nvSpPr>
          <p:cNvPr id="2" name="文本框 1">
            <a:extLst>
              <a:ext uri="{FF2B5EF4-FFF2-40B4-BE49-F238E27FC236}">
                <a16:creationId xmlns:a16="http://schemas.microsoft.com/office/drawing/2014/main" id="{37D3DFF2-AE9D-4DD1-AC64-B9CEA153EC3C}"/>
              </a:ext>
            </a:extLst>
          </p:cNvPr>
          <p:cNvSpPr txBox="1"/>
          <p:nvPr/>
        </p:nvSpPr>
        <p:spPr>
          <a:xfrm>
            <a:off x="7422876" y="1293382"/>
            <a:ext cx="3935693" cy="4271234"/>
          </a:xfrm>
          <a:prstGeom prst="rect">
            <a:avLst/>
          </a:prstGeom>
          <a:noFill/>
        </p:spPr>
        <p:txBody>
          <a:bodyPr wrap="none" rtlCol="0">
            <a:spAutoFit/>
          </a:bodyPr>
          <a:lstStyle/>
          <a:p>
            <a:pPr>
              <a:lnSpc>
                <a:spcPct val="200000"/>
              </a:lnSpc>
            </a:pPr>
            <a:r>
              <a:rPr lang="en-US" altLang="zh-CN" sz="2800" dirty="0">
                <a:solidFill>
                  <a:schemeClr val="bg1"/>
                </a:solidFill>
                <a:latin typeface="Adobe 黑体 Std R" panose="020B0400000000000000" pitchFamily="34" charset="-122"/>
                <a:ea typeface="Adobe 黑体 Std R" panose="020B0400000000000000" pitchFamily="34" charset="-122"/>
              </a:rPr>
              <a:t>1  </a:t>
            </a:r>
            <a:r>
              <a:rPr lang="zh-CN" altLang="en-US" sz="2800" dirty="0">
                <a:solidFill>
                  <a:schemeClr val="bg1"/>
                </a:solidFill>
                <a:latin typeface="Adobe 黑体 Std R" panose="020B0400000000000000" pitchFamily="34" charset="-122"/>
                <a:ea typeface="Adobe 黑体 Std R" panose="020B0400000000000000" pitchFamily="34" charset="-122"/>
              </a:rPr>
              <a:t>设计背景及目标</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企业知识图谱构建</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数据分析</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rgbClr val="FFFF00"/>
                </a:solidFill>
                <a:latin typeface="Adobe 黑体 Std R" panose="020B0400000000000000" pitchFamily="34" charset="-122"/>
                <a:ea typeface="Adobe 黑体 Std R" panose="020B0400000000000000" pitchFamily="34" charset="-122"/>
              </a:rPr>
              <a:t>图神经网络风险预测</a:t>
            </a:r>
            <a:endParaRPr lang="en-US" altLang="zh-CN" sz="2800" dirty="0">
              <a:solidFill>
                <a:srgbClr val="FFFF00"/>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成果展示</a:t>
            </a:r>
          </a:p>
        </p:txBody>
      </p:sp>
    </p:spTree>
    <p:extLst>
      <p:ext uri="{BB962C8B-B14F-4D97-AF65-F5344CB8AC3E}">
        <p14:creationId xmlns:p14="http://schemas.microsoft.com/office/powerpoint/2010/main" val="483743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78A9988-A15B-380A-E5A5-1436CA3CDBA4}"/>
              </a:ext>
            </a:extLst>
          </p:cNvPr>
          <p:cNvGrpSpPr/>
          <p:nvPr/>
        </p:nvGrpSpPr>
        <p:grpSpPr>
          <a:xfrm>
            <a:off x="514930" y="429675"/>
            <a:ext cx="4725295" cy="544713"/>
            <a:chOff x="274214" y="217809"/>
            <a:chExt cx="3937746" cy="453927"/>
          </a:xfrm>
        </p:grpSpPr>
        <p:grpSp>
          <p:nvGrpSpPr>
            <p:cNvPr id="6" name="组合 5">
              <a:extLst>
                <a:ext uri="{FF2B5EF4-FFF2-40B4-BE49-F238E27FC236}">
                  <a16:creationId xmlns:a16="http://schemas.microsoft.com/office/drawing/2014/main" id="{0F6B7E62-3BE5-F14B-06B0-6390482B0F6A}"/>
                </a:ext>
              </a:extLst>
            </p:cNvPr>
            <p:cNvGrpSpPr/>
            <p:nvPr/>
          </p:nvGrpSpPr>
          <p:grpSpPr>
            <a:xfrm>
              <a:off x="274214" y="217809"/>
              <a:ext cx="454527" cy="435930"/>
              <a:chOff x="683568" y="1489348"/>
              <a:chExt cx="2638425" cy="2530475"/>
            </a:xfrm>
          </p:grpSpPr>
          <p:sp>
            <p:nvSpPr>
              <p:cNvPr id="8" name="Freeform 7">
                <a:extLst>
                  <a:ext uri="{FF2B5EF4-FFF2-40B4-BE49-F238E27FC236}">
                    <a16:creationId xmlns:a16="http://schemas.microsoft.com/office/drawing/2014/main" id="{5CC0DE8E-0DBA-09E0-D304-5766AC0E4792}"/>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9" name="Freeform 8">
                <a:extLst>
                  <a:ext uri="{FF2B5EF4-FFF2-40B4-BE49-F238E27FC236}">
                    <a16:creationId xmlns:a16="http://schemas.microsoft.com/office/drawing/2014/main" id="{4950654E-779D-B7EC-0C6F-D609E3271AB9}"/>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7" name="TextBox 33">
              <a:extLst>
                <a:ext uri="{FF2B5EF4-FFF2-40B4-BE49-F238E27FC236}">
                  <a16:creationId xmlns:a16="http://schemas.microsoft.com/office/drawing/2014/main" id="{4A277EB7-6DC8-380C-4E4A-F8FB6C299199}"/>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图卷积神经网络</a:t>
              </a:r>
            </a:p>
          </p:txBody>
        </p:sp>
      </p:grpSp>
      <p:sp>
        <p:nvSpPr>
          <p:cNvPr id="11" name="文本框 10">
            <a:extLst>
              <a:ext uri="{FF2B5EF4-FFF2-40B4-BE49-F238E27FC236}">
                <a16:creationId xmlns:a16="http://schemas.microsoft.com/office/drawing/2014/main" id="{3C9FE80A-1EC2-7502-D87F-282408F872A0}"/>
              </a:ext>
            </a:extLst>
          </p:cNvPr>
          <p:cNvSpPr txBox="1"/>
          <p:nvPr/>
        </p:nvSpPr>
        <p:spPr>
          <a:xfrm>
            <a:off x="787646" y="1272998"/>
            <a:ext cx="8848951" cy="1323439"/>
          </a:xfrm>
          <a:prstGeom prst="rect">
            <a:avLst/>
          </a:prstGeom>
          <a:noFill/>
        </p:spPr>
        <p:txBody>
          <a:bodyPr wrap="square" rtlCol="0">
            <a:spAutoFit/>
          </a:bodyPr>
          <a:lstStyle/>
          <a:p>
            <a:r>
              <a:rPr lang="en-US" altLang="zh-CN" sz="2000" dirty="0">
                <a:latin typeface="Adobe 黑体 Std R" panose="020B0400000000000000" pitchFamily="34" charset="-122"/>
                <a:ea typeface="Adobe 黑体 Std R" panose="020B0400000000000000" pitchFamily="34" charset="-122"/>
              </a:rPr>
              <a:t>·</a:t>
            </a:r>
            <a:r>
              <a:rPr lang="zh-CN" altLang="en-US" sz="2000" dirty="0">
                <a:latin typeface="Adobe 黑体 Std R" panose="020B0400000000000000" pitchFamily="34" charset="-122"/>
                <a:ea typeface="Adobe 黑体 Std R" panose="020B0400000000000000" pitchFamily="34" charset="-122"/>
              </a:rPr>
              <a:t>从图像 </a:t>
            </a:r>
            <a:r>
              <a:rPr lang="en-US" altLang="zh-CN" sz="2000" dirty="0">
                <a:latin typeface="Adobe 黑体 Std R" panose="020B0400000000000000" pitchFamily="34" charset="-122"/>
                <a:ea typeface="Adobe 黑体 Std R" panose="020B0400000000000000" pitchFamily="34" charset="-122"/>
              </a:rPr>
              <a:t>( image ) </a:t>
            </a:r>
            <a:r>
              <a:rPr lang="zh-CN" altLang="en-US" sz="2000" dirty="0">
                <a:latin typeface="Adobe 黑体 Std R" panose="020B0400000000000000" pitchFamily="34" charset="-122"/>
                <a:ea typeface="Adobe 黑体 Std R" panose="020B0400000000000000" pitchFamily="34" charset="-122"/>
              </a:rPr>
              <a:t>上的卷积，推广图 </a:t>
            </a:r>
            <a:r>
              <a:rPr lang="en-US" altLang="zh-CN" sz="2000" dirty="0">
                <a:latin typeface="Adobe 黑体 Std R" panose="020B0400000000000000" pitchFamily="34" charset="-122"/>
                <a:ea typeface="Adobe 黑体 Std R" panose="020B0400000000000000" pitchFamily="34" charset="-122"/>
              </a:rPr>
              <a:t>( graph ) </a:t>
            </a:r>
            <a:r>
              <a:rPr lang="zh-CN" altLang="en-US" sz="2000" dirty="0">
                <a:latin typeface="Adobe 黑体 Std R" panose="020B0400000000000000" pitchFamily="34" charset="-122"/>
                <a:ea typeface="Adobe 黑体 Std R" panose="020B0400000000000000" pitchFamily="34" charset="-122"/>
              </a:rPr>
              <a:t>上的卷积</a:t>
            </a:r>
            <a:endParaRPr lang="en-US" altLang="zh-CN" sz="2000" dirty="0">
              <a:latin typeface="Adobe 黑体 Std R" panose="020B0400000000000000" pitchFamily="34" charset="-122"/>
              <a:ea typeface="Adobe 黑体 Std R" panose="020B0400000000000000" pitchFamily="34" charset="-122"/>
            </a:endParaRPr>
          </a:p>
          <a:p>
            <a:endParaRPr lang="en-US" altLang="zh-CN" sz="2000" dirty="0">
              <a:latin typeface="Adobe 黑体 Std R" panose="020B0400000000000000" pitchFamily="34" charset="-122"/>
              <a:ea typeface="Adobe 黑体 Std R" panose="020B0400000000000000" pitchFamily="34" charset="-122"/>
            </a:endParaRPr>
          </a:p>
          <a:p>
            <a:r>
              <a:rPr lang="en-US" altLang="zh-CN" sz="2000" dirty="0">
                <a:latin typeface="Adobe 黑体 Std R" panose="020B0400000000000000" pitchFamily="34" charset="-122"/>
                <a:ea typeface="Adobe 黑体 Std R" panose="020B0400000000000000" pitchFamily="34" charset="-122"/>
              </a:rPr>
              <a:t>·</a:t>
            </a:r>
            <a:r>
              <a:rPr lang="zh-CN" altLang="en-US" sz="2000" dirty="0">
                <a:latin typeface="Adobe 黑体 Std R" panose="020B0400000000000000" pitchFamily="34" charset="-122"/>
                <a:ea typeface="Adobe 黑体 Std R" panose="020B0400000000000000" pitchFamily="34" charset="-122"/>
              </a:rPr>
              <a:t>每一层图卷积网络，将目标节点的邻居特征聚合，与自己本身的特征叠加，</a:t>
            </a:r>
            <a:endParaRPr lang="en-US" altLang="zh-CN" sz="2000" dirty="0">
              <a:latin typeface="Adobe 黑体 Std R" panose="020B0400000000000000" pitchFamily="34" charset="-122"/>
              <a:ea typeface="Adobe 黑体 Std R" panose="020B0400000000000000" pitchFamily="34" charset="-122"/>
            </a:endParaRPr>
          </a:p>
          <a:p>
            <a:r>
              <a:rPr lang="en-US" altLang="zh-CN" sz="2000" dirty="0">
                <a:latin typeface="Adobe 黑体 Std R" panose="020B0400000000000000" pitchFamily="34" charset="-122"/>
                <a:ea typeface="Adobe 黑体 Std R" panose="020B0400000000000000" pitchFamily="34" charset="-122"/>
              </a:rPr>
              <a:t>     </a:t>
            </a:r>
            <a:r>
              <a:rPr lang="zh-CN" altLang="en-US" sz="2000" dirty="0">
                <a:latin typeface="Adobe 黑体 Std R" panose="020B0400000000000000" pitchFamily="34" charset="-122"/>
                <a:ea typeface="Adobe 黑体 Std R" panose="020B0400000000000000" pitchFamily="34" charset="-122"/>
              </a:rPr>
              <a:t>实现一次传递</a:t>
            </a:r>
            <a:endParaRPr lang="zh-CN" altLang="en-US" sz="1600" dirty="0">
              <a:latin typeface="Adobe 黑体 Std R" panose="020B0400000000000000" pitchFamily="34" charset="-122"/>
              <a:ea typeface="Adobe 黑体 Std R" panose="020B0400000000000000" pitchFamily="34" charset="-122"/>
            </a:endParaRPr>
          </a:p>
        </p:txBody>
      </p:sp>
      <p:pic>
        <p:nvPicPr>
          <p:cNvPr id="4098" name="Picture 2" descr="Graph Convolutional Networks (GCNs) 简介">
            <a:extLst>
              <a:ext uri="{FF2B5EF4-FFF2-40B4-BE49-F238E27FC236}">
                <a16:creationId xmlns:a16="http://schemas.microsoft.com/office/drawing/2014/main" id="{92AFD637-F576-4251-350C-30D0FDBC7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670" y="2916643"/>
            <a:ext cx="6240682" cy="356290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0923418A-5901-7695-F5CC-2899717F9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Tree>
    <p:extLst>
      <p:ext uri="{BB962C8B-B14F-4D97-AF65-F5344CB8AC3E}">
        <p14:creationId xmlns:p14="http://schemas.microsoft.com/office/powerpoint/2010/main" val="327161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53C72087-5DF6-B444-83CD-0B76B642423D}"/>
              </a:ext>
            </a:extLst>
          </p:cNvPr>
          <p:cNvSpPr/>
          <p:nvPr/>
        </p:nvSpPr>
        <p:spPr>
          <a:xfrm>
            <a:off x="1374913" y="1341782"/>
            <a:ext cx="9442174" cy="4174435"/>
          </a:xfrm>
          <a:prstGeom prst="rec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A8DF69B9-2FEF-4ED5-CC69-74A6DEAD4DF3}"/>
              </a:ext>
            </a:extLst>
          </p:cNvPr>
          <p:cNvGrpSpPr/>
          <p:nvPr/>
        </p:nvGrpSpPr>
        <p:grpSpPr>
          <a:xfrm>
            <a:off x="514930" y="429675"/>
            <a:ext cx="4725295" cy="544713"/>
            <a:chOff x="274214" y="217809"/>
            <a:chExt cx="3937746" cy="453927"/>
          </a:xfrm>
        </p:grpSpPr>
        <p:grpSp>
          <p:nvGrpSpPr>
            <p:cNvPr id="6" name="组合 5">
              <a:extLst>
                <a:ext uri="{FF2B5EF4-FFF2-40B4-BE49-F238E27FC236}">
                  <a16:creationId xmlns:a16="http://schemas.microsoft.com/office/drawing/2014/main" id="{C1D9A833-8DA9-30B4-182F-963FFC381342}"/>
                </a:ext>
              </a:extLst>
            </p:cNvPr>
            <p:cNvGrpSpPr/>
            <p:nvPr/>
          </p:nvGrpSpPr>
          <p:grpSpPr>
            <a:xfrm>
              <a:off x="274214" y="217809"/>
              <a:ext cx="454527" cy="435930"/>
              <a:chOff x="683568" y="1489348"/>
              <a:chExt cx="2638425" cy="2530475"/>
            </a:xfrm>
          </p:grpSpPr>
          <p:sp>
            <p:nvSpPr>
              <p:cNvPr id="8" name="Freeform 7">
                <a:extLst>
                  <a:ext uri="{FF2B5EF4-FFF2-40B4-BE49-F238E27FC236}">
                    <a16:creationId xmlns:a16="http://schemas.microsoft.com/office/drawing/2014/main" id="{47F1751F-A609-588B-2245-9EF0C046D3C2}"/>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9" name="Freeform 8">
                <a:extLst>
                  <a:ext uri="{FF2B5EF4-FFF2-40B4-BE49-F238E27FC236}">
                    <a16:creationId xmlns:a16="http://schemas.microsoft.com/office/drawing/2014/main" id="{8B954E8C-04E8-263D-C4D5-F14BF58E7DB2}"/>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7" name="TextBox 33">
              <a:extLst>
                <a:ext uri="{FF2B5EF4-FFF2-40B4-BE49-F238E27FC236}">
                  <a16:creationId xmlns:a16="http://schemas.microsoft.com/office/drawing/2014/main" id="{8E804361-46B6-2F53-7967-38B14E7BC25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企业风险预测痛点</a:t>
              </a:r>
            </a:p>
          </p:txBody>
        </p:sp>
      </p:grpSp>
      <p:sp>
        <p:nvSpPr>
          <p:cNvPr id="12" name="矩形 11">
            <a:extLst>
              <a:ext uri="{FF2B5EF4-FFF2-40B4-BE49-F238E27FC236}">
                <a16:creationId xmlns:a16="http://schemas.microsoft.com/office/drawing/2014/main" id="{9629F860-A5DC-3A7D-403D-83FABD84E24C}"/>
              </a:ext>
            </a:extLst>
          </p:cNvPr>
          <p:cNvSpPr/>
          <p:nvPr/>
        </p:nvSpPr>
        <p:spPr>
          <a:xfrm>
            <a:off x="1925959" y="1958009"/>
            <a:ext cx="2397910" cy="52322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dirty="0">
              <a:solidFill>
                <a:prstClr val="white"/>
              </a:solidFill>
              <a:latin typeface="Calibri" panose="020F0502020204030204"/>
              <a:ea typeface="幼圆" panose="02010509060101010101" charset="-122"/>
            </a:endParaRPr>
          </a:p>
        </p:txBody>
      </p:sp>
      <p:sp>
        <p:nvSpPr>
          <p:cNvPr id="13" name="文本框 12">
            <a:extLst>
              <a:ext uri="{FF2B5EF4-FFF2-40B4-BE49-F238E27FC236}">
                <a16:creationId xmlns:a16="http://schemas.microsoft.com/office/drawing/2014/main" id="{D829C747-C731-2D76-B965-330EA0DD8943}"/>
              </a:ext>
            </a:extLst>
          </p:cNvPr>
          <p:cNvSpPr txBox="1"/>
          <p:nvPr/>
        </p:nvSpPr>
        <p:spPr>
          <a:xfrm>
            <a:off x="2288735" y="2019564"/>
            <a:ext cx="1672357" cy="400110"/>
          </a:xfrm>
          <a:prstGeom prst="rect">
            <a:avLst/>
          </a:prstGeom>
          <a:noFill/>
        </p:spPr>
        <p:txBody>
          <a:bodyPr wrap="square" rtlCol="0" anchor="t">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审核困难</a:t>
            </a:r>
          </a:p>
        </p:txBody>
      </p:sp>
      <p:sp>
        <p:nvSpPr>
          <p:cNvPr id="14" name="矩形 13">
            <a:extLst>
              <a:ext uri="{FF2B5EF4-FFF2-40B4-BE49-F238E27FC236}">
                <a16:creationId xmlns:a16="http://schemas.microsoft.com/office/drawing/2014/main" id="{4575F3E7-A5EE-4ECC-8B57-8F63715F881A}"/>
              </a:ext>
            </a:extLst>
          </p:cNvPr>
          <p:cNvSpPr/>
          <p:nvPr/>
        </p:nvSpPr>
        <p:spPr>
          <a:xfrm>
            <a:off x="7626235" y="1958009"/>
            <a:ext cx="2397910" cy="52322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dirty="0">
              <a:solidFill>
                <a:prstClr val="white"/>
              </a:solidFill>
              <a:latin typeface="Calibri" panose="020F0502020204030204"/>
              <a:ea typeface="幼圆" panose="02010509060101010101" charset="-122"/>
            </a:endParaRPr>
          </a:p>
        </p:txBody>
      </p:sp>
      <p:sp>
        <p:nvSpPr>
          <p:cNvPr id="15" name="文本框 14">
            <a:extLst>
              <a:ext uri="{FF2B5EF4-FFF2-40B4-BE49-F238E27FC236}">
                <a16:creationId xmlns:a16="http://schemas.microsoft.com/office/drawing/2014/main" id="{329F8506-2EED-FA72-4A93-4BE59E990DB5}"/>
              </a:ext>
            </a:extLst>
          </p:cNvPr>
          <p:cNvSpPr txBox="1"/>
          <p:nvPr/>
        </p:nvSpPr>
        <p:spPr>
          <a:xfrm>
            <a:off x="7989011" y="2019564"/>
            <a:ext cx="1672357" cy="400110"/>
          </a:xfrm>
          <a:prstGeom prst="rect">
            <a:avLst/>
          </a:prstGeom>
          <a:noFill/>
        </p:spPr>
        <p:txBody>
          <a:bodyPr wrap="square" rtlCol="0" anchor="t">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风险评估难</a:t>
            </a:r>
          </a:p>
        </p:txBody>
      </p:sp>
      <p:sp>
        <p:nvSpPr>
          <p:cNvPr id="18" name="矩形 17">
            <a:extLst>
              <a:ext uri="{FF2B5EF4-FFF2-40B4-BE49-F238E27FC236}">
                <a16:creationId xmlns:a16="http://schemas.microsoft.com/office/drawing/2014/main" id="{A8D093D1-F628-BDCD-F442-70AE08AE9BCC}"/>
              </a:ext>
            </a:extLst>
          </p:cNvPr>
          <p:cNvSpPr/>
          <p:nvPr/>
        </p:nvSpPr>
        <p:spPr>
          <a:xfrm>
            <a:off x="4776097" y="1958009"/>
            <a:ext cx="2397910" cy="52322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2160" dirty="0">
              <a:solidFill>
                <a:prstClr val="white"/>
              </a:solidFill>
              <a:latin typeface="Calibri" panose="020F0502020204030204"/>
              <a:ea typeface="幼圆" panose="02010509060101010101" charset="-122"/>
            </a:endParaRPr>
          </a:p>
        </p:txBody>
      </p:sp>
      <p:sp>
        <p:nvSpPr>
          <p:cNvPr id="19" name="文本框 18">
            <a:extLst>
              <a:ext uri="{FF2B5EF4-FFF2-40B4-BE49-F238E27FC236}">
                <a16:creationId xmlns:a16="http://schemas.microsoft.com/office/drawing/2014/main" id="{A87AE120-F05D-6D32-A4E4-EAD191DE5AAE}"/>
              </a:ext>
            </a:extLst>
          </p:cNvPr>
          <p:cNvSpPr txBox="1"/>
          <p:nvPr/>
        </p:nvSpPr>
        <p:spPr>
          <a:xfrm>
            <a:off x="5138873" y="2019564"/>
            <a:ext cx="1672357" cy="400110"/>
          </a:xfrm>
          <a:prstGeom prst="rect">
            <a:avLst/>
          </a:prstGeom>
          <a:noFill/>
        </p:spPr>
        <p:txBody>
          <a:bodyPr wrap="square" rtlCol="0" anchor="t">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信息稀疏</a:t>
            </a:r>
          </a:p>
        </p:txBody>
      </p:sp>
      <p:sp>
        <p:nvSpPr>
          <p:cNvPr id="21" name="文本框 20">
            <a:extLst>
              <a:ext uri="{FF2B5EF4-FFF2-40B4-BE49-F238E27FC236}">
                <a16:creationId xmlns:a16="http://schemas.microsoft.com/office/drawing/2014/main" id="{8F9BD133-1B24-7E16-B313-CCF7EC5EFE99}"/>
              </a:ext>
            </a:extLst>
          </p:cNvPr>
          <p:cNvSpPr txBox="1"/>
          <p:nvPr/>
        </p:nvSpPr>
        <p:spPr>
          <a:xfrm>
            <a:off x="4776097" y="2899443"/>
            <a:ext cx="2397910" cy="1308179"/>
          </a:xfrm>
          <a:prstGeom prst="rect">
            <a:avLst/>
          </a:prstGeom>
          <a:noFill/>
        </p:spPr>
        <p:txBody>
          <a:bodyPr wrap="square" rtlCol="0">
            <a:spAutoFit/>
          </a:bodyPr>
          <a:lstStyle/>
          <a:p>
            <a:pPr>
              <a:lnSpc>
                <a:spcPts val="2400"/>
              </a:lnSpc>
            </a:pPr>
            <a:r>
              <a:rPr lang="zh-CN" altLang="en-US" dirty="0"/>
              <a:t>企业信息稀疏、非结构化，投资关系不公开、不透明，导致建模困难</a:t>
            </a:r>
          </a:p>
        </p:txBody>
      </p:sp>
      <p:sp>
        <p:nvSpPr>
          <p:cNvPr id="22" name="文本框 21">
            <a:extLst>
              <a:ext uri="{FF2B5EF4-FFF2-40B4-BE49-F238E27FC236}">
                <a16:creationId xmlns:a16="http://schemas.microsoft.com/office/drawing/2014/main" id="{63C215B0-C4FB-1742-C0EC-C892CAFE0DED}"/>
              </a:ext>
            </a:extLst>
          </p:cNvPr>
          <p:cNvSpPr txBox="1"/>
          <p:nvPr/>
        </p:nvSpPr>
        <p:spPr>
          <a:xfrm>
            <a:off x="7626235" y="2899443"/>
            <a:ext cx="2397910" cy="1308179"/>
          </a:xfrm>
          <a:prstGeom prst="rect">
            <a:avLst/>
          </a:prstGeom>
          <a:noFill/>
        </p:spPr>
        <p:txBody>
          <a:bodyPr wrap="square" rtlCol="0">
            <a:spAutoFit/>
          </a:bodyPr>
          <a:lstStyle/>
          <a:p>
            <a:pPr>
              <a:lnSpc>
                <a:spcPts val="2400"/>
              </a:lnSpc>
            </a:pPr>
            <a:r>
              <a:rPr lang="zh-CN" altLang="en-US" dirty="0"/>
              <a:t>银行等信贷人员难以掌握企业动态变化的真实状况，从而进行风险评估</a:t>
            </a:r>
          </a:p>
        </p:txBody>
      </p:sp>
      <p:sp>
        <p:nvSpPr>
          <p:cNvPr id="23" name="文本框 22">
            <a:extLst>
              <a:ext uri="{FF2B5EF4-FFF2-40B4-BE49-F238E27FC236}">
                <a16:creationId xmlns:a16="http://schemas.microsoft.com/office/drawing/2014/main" id="{9791A97D-B45F-9CB0-2D69-9E7774AD174C}"/>
              </a:ext>
            </a:extLst>
          </p:cNvPr>
          <p:cNvSpPr txBox="1"/>
          <p:nvPr/>
        </p:nvSpPr>
        <p:spPr>
          <a:xfrm>
            <a:off x="1925959" y="2899443"/>
            <a:ext cx="2397910" cy="1923732"/>
          </a:xfrm>
          <a:prstGeom prst="rect">
            <a:avLst/>
          </a:prstGeom>
          <a:noFill/>
        </p:spPr>
        <p:txBody>
          <a:bodyPr wrap="square" rtlCol="0">
            <a:spAutoFit/>
          </a:bodyPr>
          <a:lstStyle/>
          <a:p>
            <a:pPr>
              <a:lnSpc>
                <a:spcPts val="2400"/>
              </a:lnSpc>
            </a:pPr>
            <a:r>
              <a:rPr lang="zh-CN" altLang="en-US" dirty="0"/>
              <a:t>个体工商户和小微企业与传统的银行贷款业务存在较大差异，若采用无差异风控模型和标准，绝大多数将无法通过审核</a:t>
            </a:r>
          </a:p>
        </p:txBody>
      </p:sp>
      <p:cxnSp>
        <p:nvCxnSpPr>
          <p:cNvPr id="26" name="直接连接符 25">
            <a:extLst>
              <a:ext uri="{FF2B5EF4-FFF2-40B4-BE49-F238E27FC236}">
                <a16:creationId xmlns:a16="http://schemas.microsoft.com/office/drawing/2014/main" id="{3223005C-33EF-0D50-C921-A60C91FEE16D}"/>
              </a:ext>
            </a:extLst>
          </p:cNvPr>
          <p:cNvCxnSpPr>
            <a:cxnSpLocks/>
          </p:cNvCxnSpPr>
          <p:nvPr/>
        </p:nvCxnSpPr>
        <p:spPr>
          <a:xfrm>
            <a:off x="4512365" y="3011557"/>
            <a:ext cx="0" cy="1196065"/>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5A5A374-79EE-4C2B-51BA-3BB82F1A4302}"/>
              </a:ext>
            </a:extLst>
          </p:cNvPr>
          <p:cNvCxnSpPr>
            <a:cxnSpLocks/>
          </p:cNvCxnSpPr>
          <p:nvPr/>
        </p:nvCxnSpPr>
        <p:spPr>
          <a:xfrm>
            <a:off x="7407965" y="3011557"/>
            <a:ext cx="0" cy="1196065"/>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3612F76-082D-C1B3-BFA8-02106D7ED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Tree>
    <p:extLst>
      <p:ext uri="{BB962C8B-B14F-4D97-AF65-F5344CB8AC3E}">
        <p14:creationId xmlns:p14="http://schemas.microsoft.com/office/powerpoint/2010/main" val="289980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B6BFB385-14A2-3190-BAB2-32417A4AD15E}"/>
              </a:ext>
            </a:extLst>
          </p:cNvPr>
          <p:cNvPicPr>
            <a:picLocks noChangeAspect="1"/>
          </p:cNvPicPr>
          <p:nvPr/>
        </p:nvPicPr>
        <p:blipFill>
          <a:blip r:embed="rId2"/>
          <a:stretch>
            <a:fillRect/>
          </a:stretch>
        </p:blipFill>
        <p:spPr>
          <a:xfrm>
            <a:off x="0" y="1971718"/>
            <a:ext cx="12192000" cy="4968893"/>
          </a:xfrm>
          <a:prstGeom prst="rect">
            <a:avLst/>
          </a:prstGeom>
        </p:spPr>
      </p:pic>
      <p:grpSp>
        <p:nvGrpSpPr>
          <p:cNvPr id="5" name="组合 4">
            <a:extLst>
              <a:ext uri="{FF2B5EF4-FFF2-40B4-BE49-F238E27FC236}">
                <a16:creationId xmlns:a16="http://schemas.microsoft.com/office/drawing/2014/main" id="{B78A9988-A15B-380A-E5A5-1436CA3CDBA4}"/>
              </a:ext>
            </a:extLst>
          </p:cNvPr>
          <p:cNvGrpSpPr/>
          <p:nvPr/>
        </p:nvGrpSpPr>
        <p:grpSpPr>
          <a:xfrm>
            <a:off x="514930" y="429675"/>
            <a:ext cx="4725295" cy="544713"/>
            <a:chOff x="274214" y="217809"/>
            <a:chExt cx="3937746" cy="453927"/>
          </a:xfrm>
        </p:grpSpPr>
        <p:grpSp>
          <p:nvGrpSpPr>
            <p:cNvPr id="6" name="组合 5">
              <a:extLst>
                <a:ext uri="{FF2B5EF4-FFF2-40B4-BE49-F238E27FC236}">
                  <a16:creationId xmlns:a16="http://schemas.microsoft.com/office/drawing/2014/main" id="{0F6B7E62-3BE5-F14B-06B0-6390482B0F6A}"/>
                </a:ext>
              </a:extLst>
            </p:cNvPr>
            <p:cNvGrpSpPr/>
            <p:nvPr/>
          </p:nvGrpSpPr>
          <p:grpSpPr>
            <a:xfrm>
              <a:off x="274214" y="217809"/>
              <a:ext cx="454527" cy="435930"/>
              <a:chOff x="683568" y="1489348"/>
              <a:chExt cx="2638425" cy="2530475"/>
            </a:xfrm>
          </p:grpSpPr>
          <p:sp>
            <p:nvSpPr>
              <p:cNvPr id="8" name="Freeform 7">
                <a:extLst>
                  <a:ext uri="{FF2B5EF4-FFF2-40B4-BE49-F238E27FC236}">
                    <a16:creationId xmlns:a16="http://schemas.microsoft.com/office/drawing/2014/main" id="{5CC0DE8E-0DBA-09E0-D304-5766AC0E4792}"/>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9" name="Freeform 8">
                <a:extLst>
                  <a:ext uri="{FF2B5EF4-FFF2-40B4-BE49-F238E27FC236}">
                    <a16:creationId xmlns:a16="http://schemas.microsoft.com/office/drawing/2014/main" id="{4950654E-779D-B7EC-0C6F-D609E3271AB9}"/>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7" name="TextBox 33">
              <a:extLst>
                <a:ext uri="{FF2B5EF4-FFF2-40B4-BE49-F238E27FC236}">
                  <a16:creationId xmlns:a16="http://schemas.microsoft.com/office/drawing/2014/main" id="{4A277EB7-6DC8-380C-4E4A-F8FB6C299199}"/>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图卷积神经网络</a:t>
              </a:r>
            </a:p>
          </p:txBody>
        </p:sp>
      </p:grpSp>
      <p:sp>
        <p:nvSpPr>
          <p:cNvPr id="11" name="文本框 10">
            <a:extLst>
              <a:ext uri="{FF2B5EF4-FFF2-40B4-BE49-F238E27FC236}">
                <a16:creationId xmlns:a16="http://schemas.microsoft.com/office/drawing/2014/main" id="{3C9FE80A-1EC2-7502-D87F-282408F872A0}"/>
              </a:ext>
            </a:extLst>
          </p:cNvPr>
          <p:cNvSpPr txBox="1"/>
          <p:nvPr/>
        </p:nvSpPr>
        <p:spPr>
          <a:xfrm>
            <a:off x="787646" y="1393143"/>
            <a:ext cx="10205032" cy="400110"/>
          </a:xfrm>
          <a:prstGeom prst="rect">
            <a:avLst/>
          </a:prstGeom>
          <a:noFill/>
        </p:spPr>
        <p:txBody>
          <a:bodyPr wrap="square" rtlCol="0">
            <a:spAutoFit/>
          </a:bodyPr>
          <a:lstStyle/>
          <a:p>
            <a:r>
              <a:rPr lang="en-US" altLang="zh-CN" sz="2000" dirty="0">
                <a:latin typeface="Adobe 黑体 Std R" panose="020B0400000000000000" pitchFamily="34" charset="-122"/>
                <a:ea typeface="Adobe 黑体 Std R" panose="020B0400000000000000" pitchFamily="34" charset="-122"/>
              </a:rPr>
              <a:t>·</a:t>
            </a:r>
            <a:r>
              <a:rPr lang="zh-CN" altLang="en-US" sz="2000" dirty="0">
                <a:latin typeface="Adobe 黑体 Std R" panose="020B0400000000000000" pitchFamily="34" charset="-122"/>
                <a:ea typeface="Adobe 黑体 Std R" panose="020B0400000000000000" pitchFamily="34" charset="-122"/>
              </a:rPr>
              <a:t>核心思想：节点特征向量由</a:t>
            </a:r>
            <a:r>
              <a:rPr lang="zh-CN" altLang="en-US" sz="2000" dirty="0">
                <a:solidFill>
                  <a:srgbClr val="C00000"/>
                </a:solidFill>
                <a:latin typeface="Adobe 黑体 Std R" panose="020B0400000000000000" pitchFamily="34" charset="-122"/>
                <a:ea typeface="Adobe 黑体 Std R" panose="020B0400000000000000" pitchFamily="34" charset="-122"/>
              </a:rPr>
              <a:t>本身</a:t>
            </a:r>
            <a:r>
              <a:rPr lang="zh-CN" altLang="en-US" sz="2000" dirty="0">
                <a:latin typeface="Adobe 黑体 Std R" panose="020B0400000000000000" pitchFamily="34" charset="-122"/>
                <a:ea typeface="Adobe 黑体 Std R" panose="020B0400000000000000" pitchFamily="34" charset="-122"/>
              </a:rPr>
              <a:t>及其</a:t>
            </a:r>
            <a:r>
              <a:rPr lang="zh-CN" altLang="en-US" sz="2000" dirty="0">
                <a:solidFill>
                  <a:srgbClr val="C00000"/>
                </a:solidFill>
                <a:latin typeface="Adobe 黑体 Std R" panose="020B0400000000000000" pitchFamily="34" charset="-122"/>
                <a:ea typeface="Adobe 黑体 Std R" panose="020B0400000000000000" pitchFamily="34" charset="-122"/>
              </a:rPr>
              <a:t>邻居</a:t>
            </a:r>
            <a:r>
              <a:rPr lang="zh-CN" altLang="en-US" sz="2000" dirty="0">
                <a:latin typeface="Adobe 黑体 Std R" panose="020B0400000000000000" pitchFamily="34" charset="-122"/>
                <a:ea typeface="Adobe 黑体 Std R" panose="020B0400000000000000" pitchFamily="34" charset="-122"/>
              </a:rPr>
              <a:t>节点生成，每个节点的邻居构成其计算子图</a:t>
            </a:r>
            <a:endParaRPr lang="en-US" altLang="zh-CN" sz="2000" dirty="0">
              <a:latin typeface="Adobe 黑体 Std R" panose="020B0400000000000000" pitchFamily="34" charset="-122"/>
              <a:ea typeface="Adobe 黑体 Std R" panose="020B0400000000000000" pitchFamily="34" charset="-122"/>
            </a:endParaRPr>
          </a:p>
        </p:txBody>
      </p:sp>
      <p:pic>
        <p:nvPicPr>
          <p:cNvPr id="2" name="图片 1">
            <a:extLst>
              <a:ext uri="{FF2B5EF4-FFF2-40B4-BE49-F238E27FC236}">
                <a16:creationId xmlns:a16="http://schemas.microsoft.com/office/drawing/2014/main" id="{1C5DEF0D-F9DA-94B2-2D2B-3825D8A67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Tree>
    <p:extLst>
      <p:ext uri="{BB962C8B-B14F-4D97-AF65-F5344CB8AC3E}">
        <p14:creationId xmlns:p14="http://schemas.microsoft.com/office/powerpoint/2010/main" val="405118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78A9988-A15B-380A-E5A5-1436CA3CDBA4}"/>
              </a:ext>
            </a:extLst>
          </p:cNvPr>
          <p:cNvGrpSpPr/>
          <p:nvPr/>
        </p:nvGrpSpPr>
        <p:grpSpPr>
          <a:xfrm>
            <a:off x="514930" y="429675"/>
            <a:ext cx="4725295" cy="544713"/>
            <a:chOff x="274214" y="217809"/>
            <a:chExt cx="3937746" cy="453927"/>
          </a:xfrm>
        </p:grpSpPr>
        <p:grpSp>
          <p:nvGrpSpPr>
            <p:cNvPr id="6" name="组合 5">
              <a:extLst>
                <a:ext uri="{FF2B5EF4-FFF2-40B4-BE49-F238E27FC236}">
                  <a16:creationId xmlns:a16="http://schemas.microsoft.com/office/drawing/2014/main" id="{0F6B7E62-3BE5-F14B-06B0-6390482B0F6A}"/>
                </a:ext>
              </a:extLst>
            </p:cNvPr>
            <p:cNvGrpSpPr/>
            <p:nvPr/>
          </p:nvGrpSpPr>
          <p:grpSpPr>
            <a:xfrm>
              <a:off x="274214" y="217809"/>
              <a:ext cx="454527" cy="435930"/>
              <a:chOff x="683568" y="1489348"/>
              <a:chExt cx="2638425" cy="2530475"/>
            </a:xfrm>
          </p:grpSpPr>
          <p:sp>
            <p:nvSpPr>
              <p:cNvPr id="8" name="Freeform 7">
                <a:extLst>
                  <a:ext uri="{FF2B5EF4-FFF2-40B4-BE49-F238E27FC236}">
                    <a16:creationId xmlns:a16="http://schemas.microsoft.com/office/drawing/2014/main" id="{5CC0DE8E-0DBA-09E0-D304-5766AC0E4792}"/>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9" name="Freeform 8">
                <a:extLst>
                  <a:ext uri="{FF2B5EF4-FFF2-40B4-BE49-F238E27FC236}">
                    <a16:creationId xmlns:a16="http://schemas.microsoft.com/office/drawing/2014/main" id="{4950654E-779D-B7EC-0C6F-D609E3271AB9}"/>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7" name="TextBox 33">
              <a:extLst>
                <a:ext uri="{FF2B5EF4-FFF2-40B4-BE49-F238E27FC236}">
                  <a16:creationId xmlns:a16="http://schemas.microsoft.com/office/drawing/2014/main" id="{4A277EB7-6DC8-380C-4E4A-F8FB6C299199}"/>
                </a:ext>
              </a:extLst>
            </p:cNvPr>
            <p:cNvSpPr txBox="1"/>
            <p:nvPr/>
          </p:nvSpPr>
          <p:spPr>
            <a:xfrm>
              <a:off x="728742" y="235719"/>
              <a:ext cx="3483218" cy="436017"/>
            </a:xfrm>
            <a:prstGeom prst="rect">
              <a:avLst/>
            </a:prstGeom>
            <a:noFill/>
          </p:spPr>
          <p:txBody>
            <a:bodyPr wrap="square" rtlCol="0">
              <a:spAutoFit/>
            </a:bodyPr>
            <a:lstStyle/>
            <a:p>
              <a:pPr defTabSz="1097280"/>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GCN</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vs GAT</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3C9FE80A-1EC2-7502-D87F-282408F872A0}"/>
              </a:ext>
            </a:extLst>
          </p:cNvPr>
          <p:cNvSpPr txBox="1"/>
          <p:nvPr/>
        </p:nvSpPr>
        <p:spPr>
          <a:xfrm>
            <a:off x="1367447" y="2194588"/>
            <a:ext cx="4022893" cy="1759328"/>
          </a:xfrm>
          <a:prstGeom prst="rect">
            <a:avLst/>
          </a:prstGeom>
          <a:noFill/>
        </p:spPr>
        <p:txBody>
          <a:bodyPr wrap="square" rtlCol="0">
            <a:spAutoFit/>
          </a:bodyPr>
          <a:lstStyle/>
          <a:p>
            <a:pPr>
              <a:lnSpc>
                <a:spcPct val="150000"/>
              </a:lnSpc>
            </a:pPr>
            <a:r>
              <a:rPr lang="en-US" altLang="zh-CN" sz="2000" dirty="0">
                <a:solidFill>
                  <a:srgbClr val="C00000"/>
                </a:solidFill>
                <a:latin typeface="思源黑体 CN Heavy" panose="020B0A00000000000000" pitchFamily="34" charset="-122"/>
                <a:ea typeface="思源黑体 CN Heavy" panose="020B0A00000000000000" pitchFamily="34" charset="-122"/>
              </a:rPr>
              <a:t>GCN</a:t>
            </a:r>
            <a:r>
              <a:rPr lang="en-US" altLang="zh-CN" sz="1400" dirty="0">
                <a:latin typeface="思源黑体 CN Heavy" panose="020B0A00000000000000" pitchFamily="34" charset="-122"/>
                <a:ea typeface="思源黑体 CN Heavy" panose="020B0A00000000000000" pitchFamily="34" charset="-122"/>
              </a:rPr>
              <a:t>(Graph Convolutional Networks)</a:t>
            </a:r>
          </a:p>
          <a:p>
            <a:pPr>
              <a:lnSpc>
                <a:spcPct val="150000"/>
              </a:lnSpc>
            </a:pPr>
            <a:r>
              <a:rPr lang="zh-CN" altLang="en-US" dirty="0">
                <a:latin typeface="Adobe 黑体 Std R" panose="020B0400000000000000" pitchFamily="34" charset="-122"/>
                <a:ea typeface="Adobe 黑体 Std R" panose="020B0400000000000000" pitchFamily="34" charset="-122"/>
              </a:rPr>
              <a:t>（</a:t>
            </a:r>
            <a:r>
              <a:rPr lang="en-US" altLang="zh-CN" dirty="0">
                <a:latin typeface="Adobe 黑体 Std R" panose="020B0400000000000000" pitchFamily="34" charset="-122"/>
                <a:ea typeface="Adobe 黑体 Std R" panose="020B0400000000000000" pitchFamily="34" charset="-122"/>
              </a:rPr>
              <a:t>1</a:t>
            </a:r>
            <a:r>
              <a:rPr lang="zh-CN" altLang="en-US" dirty="0">
                <a:latin typeface="Adobe 黑体 Std R" panose="020B0400000000000000" pitchFamily="34" charset="-122"/>
                <a:ea typeface="Adobe 黑体 Std R" panose="020B0400000000000000" pitchFamily="34" charset="-122"/>
              </a:rPr>
              <a:t>）谱方法</a:t>
            </a:r>
            <a:endParaRPr lang="en-US" altLang="zh-CN" dirty="0">
              <a:latin typeface="Adobe 黑体 Std R" panose="020B0400000000000000" pitchFamily="34" charset="-122"/>
              <a:ea typeface="Adobe 黑体 Std R" panose="020B0400000000000000" pitchFamily="34" charset="-122"/>
            </a:endParaRPr>
          </a:p>
          <a:p>
            <a:pPr>
              <a:lnSpc>
                <a:spcPct val="150000"/>
              </a:lnSpc>
            </a:pPr>
            <a:r>
              <a:rPr lang="zh-CN" altLang="en-US" dirty="0">
                <a:latin typeface="Adobe 黑体 Std R" panose="020B0400000000000000" pitchFamily="34" charset="-122"/>
                <a:ea typeface="Adobe 黑体 Std R" panose="020B0400000000000000" pitchFamily="34" charset="-122"/>
              </a:rPr>
              <a:t>（</a:t>
            </a:r>
            <a:r>
              <a:rPr lang="en-US" altLang="zh-CN" dirty="0">
                <a:latin typeface="Adobe 黑体 Std R" panose="020B0400000000000000" pitchFamily="34" charset="-122"/>
                <a:ea typeface="Adobe 黑体 Std R" panose="020B0400000000000000" pitchFamily="34" charset="-122"/>
              </a:rPr>
              <a:t>2</a:t>
            </a:r>
            <a:r>
              <a:rPr lang="zh-CN" altLang="en-US" dirty="0">
                <a:latin typeface="Adobe 黑体 Std R" panose="020B0400000000000000" pitchFamily="34" charset="-122"/>
                <a:ea typeface="Adobe 黑体 Std R" panose="020B0400000000000000" pitchFamily="34" charset="-122"/>
              </a:rPr>
              <a:t>）等权重聚合邻居节点特征</a:t>
            </a:r>
            <a:endParaRPr lang="en-US" altLang="zh-CN" dirty="0">
              <a:latin typeface="Adobe 黑体 Std R" panose="020B0400000000000000" pitchFamily="34" charset="-122"/>
              <a:ea typeface="Adobe 黑体 Std R" panose="020B0400000000000000" pitchFamily="34" charset="-122"/>
            </a:endParaRPr>
          </a:p>
          <a:p>
            <a:pPr>
              <a:lnSpc>
                <a:spcPct val="150000"/>
              </a:lnSpc>
            </a:pPr>
            <a:r>
              <a:rPr lang="zh-CN" altLang="en-US" dirty="0">
                <a:latin typeface="Adobe 黑体 Std R" panose="020B0400000000000000" pitchFamily="34" charset="-122"/>
                <a:ea typeface="Adobe 黑体 Std R" panose="020B0400000000000000" pitchFamily="34" charset="-122"/>
              </a:rPr>
              <a:t>（</a:t>
            </a:r>
            <a:r>
              <a:rPr lang="en-US" altLang="zh-CN" dirty="0">
                <a:latin typeface="Adobe 黑体 Std R" panose="020B0400000000000000" pitchFamily="34" charset="-122"/>
                <a:ea typeface="Adobe 黑体 Std R" panose="020B0400000000000000" pitchFamily="34" charset="-122"/>
              </a:rPr>
              <a:t>3</a:t>
            </a:r>
            <a:r>
              <a:rPr lang="zh-CN" altLang="en-US" dirty="0">
                <a:latin typeface="Adobe 黑体 Std R" panose="020B0400000000000000" pitchFamily="34" charset="-122"/>
                <a:ea typeface="Adobe 黑体 Std R" panose="020B0400000000000000" pitchFamily="34" charset="-122"/>
              </a:rPr>
              <a:t>）处理无向图问题</a:t>
            </a:r>
            <a:endParaRPr lang="en-US" altLang="zh-CN" dirty="0">
              <a:latin typeface="Adobe 黑体 Std R" panose="020B0400000000000000" pitchFamily="34" charset="-122"/>
              <a:ea typeface="Adobe 黑体 Std R" panose="020B0400000000000000" pitchFamily="34" charset="-122"/>
            </a:endParaRPr>
          </a:p>
        </p:txBody>
      </p:sp>
      <p:sp>
        <p:nvSpPr>
          <p:cNvPr id="13" name="文本框 12">
            <a:extLst>
              <a:ext uri="{FF2B5EF4-FFF2-40B4-BE49-F238E27FC236}">
                <a16:creationId xmlns:a16="http://schemas.microsoft.com/office/drawing/2014/main" id="{E8A26940-7131-2C75-4788-AB0F107992F3}"/>
              </a:ext>
            </a:extLst>
          </p:cNvPr>
          <p:cNvSpPr txBox="1"/>
          <p:nvPr/>
        </p:nvSpPr>
        <p:spPr>
          <a:xfrm>
            <a:off x="7072178" y="2194588"/>
            <a:ext cx="4439495" cy="1759328"/>
          </a:xfrm>
          <a:prstGeom prst="rect">
            <a:avLst/>
          </a:prstGeom>
          <a:noFill/>
        </p:spPr>
        <p:txBody>
          <a:bodyPr wrap="square">
            <a:spAutoFit/>
          </a:bodyPr>
          <a:lstStyle/>
          <a:p>
            <a:pPr>
              <a:lnSpc>
                <a:spcPct val="150000"/>
              </a:lnSpc>
            </a:pPr>
            <a:r>
              <a:rPr lang="en-US" altLang="zh-CN" sz="2000" dirty="0">
                <a:solidFill>
                  <a:srgbClr val="C00000"/>
                </a:solidFill>
                <a:latin typeface="思源黑体 CN Heavy" panose="020B0A00000000000000" pitchFamily="34" charset="-122"/>
                <a:ea typeface="思源黑体 CN Heavy" panose="020B0A00000000000000" pitchFamily="34" charset="-122"/>
              </a:rPr>
              <a:t>GAT</a:t>
            </a:r>
            <a:r>
              <a:rPr lang="en-US" altLang="zh-CN" sz="1400" dirty="0">
                <a:latin typeface="思源黑体 CN Heavy" panose="020B0A00000000000000" pitchFamily="34" charset="-122"/>
                <a:ea typeface="思源黑体 CN Heavy" panose="020B0A00000000000000" pitchFamily="34" charset="-122"/>
              </a:rPr>
              <a:t>(Graph Attention Networks)</a:t>
            </a:r>
          </a:p>
          <a:p>
            <a:pPr>
              <a:lnSpc>
                <a:spcPct val="150000"/>
              </a:lnSpc>
            </a:pPr>
            <a:r>
              <a:rPr lang="zh-CN" altLang="en-US" sz="1800" dirty="0">
                <a:latin typeface="Adobe 黑体 Std R" panose="020B0400000000000000" pitchFamily="34" charset="-122"/>
                <a:ea typeface="Adobe 黑体 Std R" panose="020B0400000000000000" pitchFamily="34" charset="-122"/>
              </a:rPr>
              <a:t>（</a:t>
            </a:r>
            <a:r>
              <a:rPr lang="en-US" altLang="zh-CN" sz="1800" dirty="0">
                <a:latin typeface="Adobe 黑体 Std R" panose="020B0400000000000000" pitchFamily="34" charset="-122"/>
                <a:ea typeface="Adobe 黑体 Std R" panose="020B0400000000000000" pitchFamily="34" charset="-122"/>
              </a:rPr>
              <a:t>1</a:t>
            </a:r>
            <a:r>
              <a:rPr lang="zh-CN" altLang="en-US" sz="1800" dirty="0">
                <a:latin typeface="Adobe 黑体 Std R" panose="020B0400000000000000" pitchFamily="34" charset="-122"/>
                <a:ea typeface="Adobe 黑体 Std R" panose="020B0400000000000000" pitchFamily="34" charset="-122"/>
              </a:rPr>
              <a:t>）空间方法</a:t>
            </a:r>
            <a:endParaRPr lang="en-US" altLang="zh-CN" sz="1800" dirty="0">
              <a:latin typeface="Adobe 黑体 Std R" panose="020B0400000000000000" pitchFamily="34" charset="-122"/>
              <a:ea typeface="Adobe 黑体 Std R" panose="020B0400000000000000" pitchFamily="34" charset="-122"/>
            </a:endParaRPr>
          </a:p>
          <a:p>
            <a:pPr>
              <a:lnSpc>
                <a:spcPct val="150000"/>
              </a:lnSpc>
            </a:pPr>
            <a:r>
              <a:rPr lang="zh-CN" altLang="en-US" sz="1800" dirty="0">
                <a:latin typeface="Adobe 黑体 Std R" panose="020B0400000000000000" pitchFamily="34" charset="-122"/>
                <a:ea typeface="Adobe 黑体 Std R" panose="020B0400000000000000" pitchFamily="34" charset="-122"/>
              </a:rPr>
              <a:t>（</a:t>
            </a:r>
            <a:r>
              <a:rPr lang="en-US" altLang="zh-CN" sz="1800" dirty="0">
                <a:latin typeface="Adobe 黑体 Std R" panose="020B0400000000000000" pitchFamily="34" charset="-122"/>
                <a:ea typeface="Adobe 黑体 Std R" panose="020B0400000000000000" pitchFamily="34" charset="-122"/>
              </a:rPr>
              <a:t>2</a:t>
            </a:r>
            <a:r>
              <a:rPr lang="zh-CN" altLang="en-US" sz="1800" dirty="0">
                <a:latin typeface="Adobe 黑体 Std R" panose="020B0400000000000000" pitchFamily="34" charset="-122"/>
                <a:ea typeface="Adobe 黑体 Std R" panose="020B0400000000000000" pitchFamily="34" charset="-122"/>
              </a:rPr>
              <a:t>）基于</a:t>
            </a:r>
            <a:r>
              <a:rPr lang="zh-CN" altLang="en-US" sz="1800" dirty="0">
                <a:solidFill>
                  <a:srgbClr val="C00000"/>
                </a:solidFill>
                <a:latin typeface="Adobe 黑体 Std R" panose="020B0400000000000000" pitchFamily="34" charset="-122"/>
                <a:ea typeface="Adobe 黑体 Std R" panose="020B0400000000000000" pitchFamily="34" charset="-122"/>
              </a:rPr>
              <a:t>注意力机制</a:t>
            </a:r>
            <a:r>
              <a:rPr lang="zh-CN" altLang="en-US" sz="1800" dirty="0">
                <a:latin typeface="Adobe 黑体 Std R" panose="020B0400000000000000" pitchFamily="34" charset="-122"/>
                <a:ea typeface="Adobe 黑体 Std R" panose="020B0400000000000000" pitchFamily="34" charset="-122"/>
              </a:rPr>
              <a:t>聚合邻居节点特征</a:t>
            </a:r>
            <a:endParaRPr lang="en-US" altLang="zh-CN" sz="1800" dirty="0">
              <a:latin typeface="Adobe 黑体 Std R" panose="020B0400000000000000" pitchFamily="34" charset="-122"/>
              <a:ea typeface="Adobe 黑体 Std R" panose="020B0400000000000000" pitchFamily="34" charset="-122"/>
            </a:endParaRPr>
          </a:p>
          <a:p>
            <a:pPr>
              <a:lnSpc>
                <a:spcPct val="150000"/>
              </a:lnSpc>
            </a:pPr>
            <a:r>
              <a:rPr lang="zh-CN" altLang="en-US" dirty="0">
                <a:latin typeface="Adobe 黑体 Std R" panose="020B0400000000000000" pitchFamily="34" charset="-122"/>
                <a:ea typeface="Adobe 黑体 Std R" panose="020B0400000000000000" pitchFamily="34" charset="-122"/>
              </a:rPr>
              <a:t>（</a:t>
            </a:r>
            <a:r>
              <a:rPr lang="en-US" altLang="zh-CN" dirty="0">
                <a:latin typeface="Adobe 黑体 Std R" panose="020B0400000000000000" pitchFamily="34" charset="-122"/>
                <a:ea typeface="Adobe 黑体 Std R" panose="020B0400000000000000" pitchFamily="34" charset="-122"/>
              </a:rPr>
              <a:t>3</a:t>
            </a:r>
            <a:r>
              <a:rPr lang="zh-CN" altLang="en-US" dirty="0">
                <a:latin typeface="Adobe 黑体 Std R" panose="020B0400000000000000" pitchFamily="34" charset="-122"/>
                <a:ea typeface="Adobe 黑体 Std R" panose="020B0400000000000000" pitchFamily="34" charset="-122"/>
              </a:rPr>
              <a:t>）可处理</a:t>
            </a:r>
            <a:r>
              <a:rPr lang="zh-CN" altLang="en-US" dirty="0">
                <a:solidFill>
                  <a:srgbClr val="C00000"/>
                </a:solidFill>
                <a:latin typeface="Adobe 黑体 Std R" panose="020B0400000000000000" pitchFamily="34" charset="-122"/>
                <a:ea typeface="Adobe 黑体 Std R" panose="020B0400000000000000" pitchFamily="34" charset="-122"/>
              </a:rPr>
              <a:t>有向图</a:t>
            </a:r>
            <a:endParaRPr lang="en-US" altLang="zh-CN" sz="1800" dirty="0">
              <a:solidFill>
                <a:srgbClr val="C00000"/>
              </a:solidFill>
              <a:latin typeface="Adobe 黑体 Std R" panose="020B0400000000000000" pitchFamily="34" charset="-122"/>
              <a:ea typeface="Adobe 黑体 Std R" panose="020B0400000000000000" pitchFamily="34" charset="-122"/>
            </a:endParaRPr>
          </a:p>
        </p:txBody>
      </p:sp>
      <p:pic>
        <p:nvPicPr>
          <p:cNvPr id="15" name="图片 14">
            <a:extLst>
              <a:ext uri="{FF2B5EF4-FFF2-40B4-BE49-F238E27FC236}">
                <a16:creationId xmlns:a16="http://schemas.microsoft.com/office/drawing/2014/main" id="{DF6CFE1B-5956-A8E4-7C10-09BD09656ED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7646" y="4401942"/>
            <a:ext cx="4822967" cy="689817"/>
          </a:xfrm>
          <a:prstGeom prst="rect">
            <a:avLst/>
          </a:prstGeom>
        </p:spPr>
      </p:pic>
      <p:pic>
        <p:nvPicPr>
          <p:cNvPr id="17" name="图片 16">
            <a:extLst>
              <a:ext uri="{FF2B5EF4-FFF2-40B4-BE49-F238E27FC236}">
                <a16:creationId xmlns:a16="http://schemas.microsoft.com/office/drawing/2014/main" id="{7061F032-34E3-5EFF-C4FC-74021D8D3C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72178" y="4301055"/>
            <a:ext cx="3821110" cy="891592"/>
          </a:xfrm>
          <a:prstGeom prst="rect">
            <a:avLst/>
          </a:prstGeom>
        </p:spPr>
      </p:pic>
      <p:cxnSp>
        <p:nvCxnSpPr>
          <p:cNvPr id="18" name="直接连接符 17">
            <a:extLst>
              <a:ext uri="{FF2B5EF4-FFF2-40B4-BE49-F238E27FC236}">
                <a16:creationId xmlns:a16="http://schemas.microsoft.com/office/drawing/2014/main" id="{0355684F-3D68-844E-698C-59EB8018BE4C}"/>
              </a:ext>
            </a:extLst>
          </p:cNvPr>
          <p:cNvCxnSpPr>
            <a:cxnSpLocks/>
          </p:cNvCxnSpPr>
          <p:nvPr/>
        </p:nvCxnSpPr>
        <p:spPr>
          <a:xfrm>
            <a:off x="6096000" y="1911424"/>
            <a:ext cx="0" cy="4479665"/>
          </a:xfrm>
          <a:prstGeom prst="line">
            <a:avLst/>
          </a:prstGeom>
          <a:ln w="381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A542C29-EC2A-D42C-C632-155B0DA6C0E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53582" y="5394121"/>
            <a:ext cx="2858301" cy="996968"/>
          </a:xfrm>
          <a:prstGeom prst="rect">
            <a:avLst/>
          </a:prstGeom>
        </p:spPr>
      </p:pic>
      <p:pic>
        <p:nvPicPr>
          <p:cNvPr id="2" name="图片 1">
            <a:extLst>
              <a:ext uri="{FF2B5EF4-FFF2-40B4-BE49-F238E27FC236}">
                <a16:creationId xmlns:a16="http://schemas.microsoft.com/office/drawing/2014/main" id="{EBCA1D29-4669-CF2D-63CC-B0F25326AF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Tree>
    <p:extLst>
      <p:ext uri="{BB962C8B-B14F-4D97-AF65-F5344CB8AC3E}">
        <p14:creationId xmlns:p14="http://schemas.microsoft.com/office/powerpoint/2010/main" val="189664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5112871" cy="544712"/>
            <a:chOff x="274214" y="217809"/>
            <a:chExt cx="4260726" cy="453926"/>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806198" cy="436016"/>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构造图神经网络训练数据集</a:t>
              </a:r>
            </a:p>
          </p:txBody>
        </p:sp>
      </p:grpSp>
      <p:pic>
        <p:nvPicPr>
          <p:cNvPr id="2" name="图片 1">
            <a:extLst>
              <a:ext uri="{FF2B5EF4-FFF2-40B4-BE49-F238E27FC236}">
                <a16:creationId xmlns:a16="http://schemas.microsoft.com/office/drawing/2014/main" id="{80FCA60B-8AAE-3998-7FC3-F96524738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pic>
        <p:nvPicPr>
          <p:cNvPr id="13" name="图片 12">
            <a:extLst>
              <a:ext uri="{FF2B5EF4-FFF2-40B4-BE49-F238E27FC236}">
                <a16:creationId xmlns:a16="http://schemas.microsoft.com/office/drawing/2014/main" id="{9B383447-AA35-3EF4-D326-35C85E8FC8B5}"/>
              </a:ext>
            </a:extLst>
          </p:cNvPr>
          <p:cNvPicPr>
            <a:picLocks noChangeAspect="1"/>
          </p:cNvPicPr>
          <p:nvPr/>
        </p:nvPicPr>
        <p:blipFill>
          <a:blip r:embed="rId3"/>
          <a:stretch>
            <a:fillRect/>
          </a:stretch>
        </p:blipFill>
        <p:spPr>
          <a:xfrm>
            <a:off x="2353545" y="1912209"/>
            <a:ext cx="7220958" cy="4334480"/>
          </a:xfrm>
          <a:prstGeom prst="rect">
            <a:avLst/>
          </a:prstGeom>
        </p:spPr>
      </p:pic>
      <p:sp>
        <p:nvSpPr>
          <p:cNvPr id="14" name="Rectangle 1">
            <a:extLst>
              <a:ext uri="{FF2B5EF4-FFF2-40B4-BE49-F238E27FC236}">
                <a16:creationId xmlns:a16="http://schemas.microsoft.com/office/drawing/2014/main" id="{A99DA273-50C3-6CE2-FF85-592E5F3832E1}"/>
              </a:ext>
            </a:extLst>
          </p:cNvPr>
          <p:cNvSpPr>
            <a:spLocks noChangeArrowheads="1"/>
          </p:cNvSpPr>
          <p:nvPr/>
        </p:nvSpPr>
        <p:spPr bwMode="auto">
          <a:xfrm>
            <a:off x="1060362" y="1156043"/>
            <a:ext cx="6159909" cy="491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50000"/>
              </a:lnSpc>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构造数据类</a:t>
            </a:r>
          </a:p>
        </p:txBody>
      </p:sp>
    </p:spTree>
    <p:extLst>
      <p:ext uri="{BB962C8B-B14F-4D97-AF65-F5344CB8AC3E}">
        <p14:creationId xmlns:p14="http://schemas.microsoft.com/office/powerpoint/2010/main" val="175758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CFC6DA6-56C2-BF4A-EE41-1132C8797822}"/>
              </a:ext>
            </a:extLst>
          </p:cNvPr>
          <p:cNvPicPr>
            <a:picLocks noChangeAspect="1"/>
          </p:cNvPicPr>
          <p:nvPr/>
        </p:nvPicPr>
        <p:blipFill>
          <a:blip r:embed="rId2"/>
          <a:stretch>
            <a:fillRect/>
          </a:stretch>
        </p:blipFill>
        <p:spPr>
          <a:xfrm>
            <a:off x="2161626" y="2054705"/>
            <a:ext cx="7868748" cy="4124901"/>
          </a:xfrm>
          <a:prstGeom prst="rect">
            <a:avLst/>
          </a:prstGeom>
        </p:spPr>
      </p:pic>
      <p:grpSp>
        <p:nvGrpSpPr>
          <p:cNvPr id="5" name="组合 4">
            <a:extLst>
              <a:ext uri="{FF2B5EF4-FFF2-40B4-BE49-F238E27FC236}">
                <a16:creationId xmlns:a16="http://schemas.microsoft.com/office/drawing/2014/main" id="{1FDC66FA-A274-164E-F23D-440F049A5182}"/>
              </a:ext>
            </a:extLst>
          </p:cNvPr>
          <p:cNvGrpSpPr/>
          <p:nvPr/>
        </p:nvGrpSpPr>
        <p:grpSpPr>
          <a:xfrm>
            <a:off x="514930" y="429675"/>
            <a:ext cx="5112871" cy="544712"/>
            <a:chOff x="274214" y="217809"/>
            <a:chExt cx="4260726" cy="453926"/>
          </a:xfrm>
        </p:grpSpPr>
        <p:grpSp>
          <p:nvGrpSpPr>
            <p:cNvPr id="6" name="组合 5">
              <a:extLst>
                <a:ext uri="{FF2B5EF4-FFF2-40B4-BE49-F238E27FC236}">
                  <a16:creationId xmlns:a16="http://schemas.microsoft.com/office/drawing/2014/main" id="{6861FEE3-CB11-B4EA-147A-0F0465499E95}"/>
                </a:ext>
              </a:extLst>
            </p:cNvPr>
            <p:cNvGrpSpPr/>
            <p:nvPr/>
          </p:nvGrpSpPr>
          <p:grpSpPr>
            <a:xfrm>
              <a:off x="274214" y="217809"/>
              <a:ext cx="454527" cy="435930"/>
              <a:chOff x="683568" y="1489348"/>
              <a:chExt cx="2638425" cy="2530475"/>
            </a:xfrm>
          </p:grpSpPr>
          <p:sp>
            <p:nvSpPr>
              <p:cNvPr id="8" name="Freeform 7">
                <a:extLst>
                  <a:ext uri="{FF2B5EF4-FFF2-40B4-BE49-F238E27FC236}">
                    <a16:creationId xmlns:a16="http://schemas.microsoft.com/office/drawing/2014/main" id="{DB405D2F-7EF3-2E25-1E36-20A0C1A65584}"/>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9" name="Freeform 8">
                <a:extLst>
                  <a:ext uri="{FF2B5EF4-FFF2-40B4-BE49-F238E27FC236}">
                    <a16:creationId xmlns:a16="http://schemas.microsoft.com/office/drawing/2014/main" id="{107A31A5-956D-95FA-F536-FE01365E89A3}"/>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7" name="TextBox 33">
              <a:extLst>
                <a:ext uri="{FF2B5EF4-FFF2-40B4-BE49-F238E27FC236}">
                  <a16:creationId xmlns:a16="http://schemas.microsoft.com/office/drawing/2014/main" id="{57FBBD42-5C40-9F21-DC3D-D321A1FD6256}"/>
                </a:ext>
              </a:extLst>
            </p:cNvPr>
            <p:cNvSpPr txBox="1"/>
            <p:nvPr/>
          </p:nvSpPr>
          <p:spPr>
            <a:xfrm>
              <a:off x="728742" y="235719"/>
              <a:ext cx="3806198" cy="436016"/>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分布式训练</a:t>
              </a:r>
            </a:p>
          </p:txBody>
        </p:sp>
      </p:grpSp>
      <p:pic>
        <p:nvPicPr>
          <p:cNvPr id="10" name="图片 9">
            <a:extLst>
              <a:ext uri="{FF2B5EF4-FFF2-40B4-BE49-F238E27FC236}">
                <a16:creationId xmlns:a16="http://schemas.microsoft.com/office/drawing/2014/main" id="{BCFB7F95-DFE7-D0B5-CAB2-A661255D1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11" name="Rectangle 1">
            <a:extLst>
              <a:ext uri="{FF2B5EF4-FFF2-40B4-BE49-F238E27FC236}">
                <a16:creationId xmlns:a16="http://schemas.microsoft.com/office/drawing/2014/main" id="{D51EB9AB-5BD4-622B-F7EA-10BDDF99BB6A}"/>
              </a:ext>
            </a:extLst>
          </p:cNvPr>
          <p:cNvSpPr>
            <a:spLocks noChangeArrowheads="1"/>
          </p:cNvSpPr>
          <p:nvPr/>
        </p:nvSpPr>
        <p:spPr bwMode="auto">
          <a:xfrm>
            <a:off x="1060362" y="1153414"/>
            <a:ext cx="6159909" cy="49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50000"/>
              </a:lnSpc>
              <a:buFont typeface="Arial" panose="020B0604020202020204" pitchFamily="34" charset="0"/>
              <a:buChar char="•"/>
            </a:pPr>
            <a:r>
              <a:rPr lang="en-US" altLang="zh-CN" b="1" dirty="0" err="1">
                <a:latin typeface="Microsoft YaHei" panose="020B0503020204020204" pitchFamily="34" charset="-122"/>
                <a:ea typeface="Microsoft YaHei" panose="020B0503020204020204" pitchFamily="34" charset="-122"/>
              </a:rPr>
              <a:t>torch.nn.DataParallel</a:t>
            </a:r>
            <a:r>
              <a:rPr lang="zh-CN" altLang="en-US" b="1" dirty="0">
                <a:latin typeface="Microsoft YaHei" panose="020B0503020204020204" pitchFamily="34" charset="-122"/>
                <a:ea typeface="Microsoft YaHei" panose="020B0503020204020204" pitchFamily="34" charset="-122"/>
              </a:rPr>
              <a:t>实现多</a:t>
            </a:r>
            <a:r>
              <a:rPr lang="en-US" altLang="zh-CN" b="1" dirty="0">
                <a:latin typeface="Microsoft YaHei" panose="020B0503020204020204" pitchFamily="34" charset="-122"/>
                <a:ea typeface="Microsoft YaHei" panose="020B0503020204020204" pitchFamily="34" charset="-122"/>
              </a:rPr>
              <a:t>GPU</a:t>
            </a:r>
            <a:r>
              <a:rPr lang="zh-CN" altLang="en-US" b="1" dirty="0">
                <a:latin typeface="Microsoft YaHei" panose="020B0503020204020204" pitchFamily="34" charset="-122"/>
                <a:ea typeface="Microsoft YaHei" panose="020B0503020204020204" pitchFamily="34" charset="-122"/>
              </a:rPr>
              <a:t>训练</a:t>
            </a:r>
          </a:p>
        </p:txBody>
      </p:sp>
    </p:spTree>
    <p:extLst>
      <p:ext uri="{BB962C8B-B14F-4D97-AF65-F5344CB8AC3E}">
        <p14:creationId xmlns:p14="http://schemas.microsoft.com/office/powerpoint/2010/main" val="356808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模型训练：基于</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GCN</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16" name="图片 15">
            <a:extLst>
              <a:ext uri="{FF2B5EF4-FFF2-40B4-BE49-F238E27FC236}">
                <a16:creationId xmlns:a16="http://schemas.microsoft.com/office/drawing/2014/main" id="{AAFF41E8-3A4F-777E-8201-E042AB3B4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pic>
        <p:nvPicPr>
          <p:cNvPr id="17" name="图片 16">
            <a:extLst>
              <a:ext uri="{FF2B5EF4-FFF2-40B4-BE49-F238E27FC236}">
                <a16:creationId xmlns:a16="http://schemas.microsoft.com/office/drawing/2014/main" id="{AB3CFDB2-9ACB-F653-B20F-CA010BCF81EC}"/>
              </a:ext>
            </a:extLst>
          </p:cNvPr>
          <p:cNvPicPr>
            <a:picLocks noChangeAspect="1"/>
          </p:cNvPicPr>
          <p:nvPr/>
        </p:nvPicPr>
        <p:blipFill>
          <a:blip r:embed="rId3"/>
          <a:stretch>
            <a:fillRect/>
          </a:stretch>
        </p:blipFill>
        <p:spPr>
          <a:xfrm>
            <a:off x="1063002" y="2425065"/>
            <a:ext cx="10065995" cy="3878073"/>
          </a:xfrm>
          <a:prstGeom prst="rect">
            <a:avLst/>
          </a:prstGeom>
        </p:spPr>
      </p:pic>
      <p:sp>
        <p:nvSpPr>
          <p:cNvPr id="18" name="Rectangle 1">
            <a:extLst>
              <a:ext uri="{FF2B5EF4-FFF2-40B4-BE49-F238E27FC236}">
                <a16:creationId xmlns:a16="http://schemas.microsoft.com/office/drawing/2014/main" id="{1ABE13B0-2F54-17E5-D0B7-4D8417E12246}"/>
              </a:ext>
            </a:extLst>
          </p:cNvPr>
          <p:cNvSpPr>
            <a:spLocks noChangeArrowheads="1"/>
          </p:cNvSpPr>
          <p:nvPr/>
        </p:nvSpPr>
        <p:spPr bwMode="auto">
          <a:xfrm>
            <a:off x="1060362" y="911790"/>
            <a:ext cx="9667341" cy="132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50000"/>
              </a:lnSpc>
              <a:buFont typeface="Arial" panose="020B0604020202020204" pitchFamily="34" charset="0"/>
              <a:buChar char="•"/>
            </a:pPr>
            <a:r>
              <a:rPr lang="en-US" altLang="zh-CN" b="1" dirty="0" err="1">
                <a:latin typeface="Microsoft YaHei" panose="020B0503020204020204" pitchFamily="34" charset="-122"/>
                <a:ea typeface="Microsoft YaHei" panose="020B0503020204020204" pitchFamily="34" charset="-122"/>
              </a:rPr>
              <a:t>Train_mask</a:t>
            </a:r>
            <a:r>
              <a:rPr lang="en-US" altLang="zh-CN" b="1" dirty="0">
                <a:latin typeface="Microsoft YaHei" panose="020B0503020204020204" pitchFamily="34" charset="-122"/>
                <a:ea typeface="Microsoft YaHei" panose="020B0503020204020204" pitchFamily="34" charset="-122"/>
              </a:rPr>
              <a:t> 0.7  </a:t>
            </a:r>
            <a:r>
              <a:rPr lang="en-US" altLang="zh-CN" b="1" dirty="0" err="1">
                <a:latin typeface="Microsoft YaHei" panose="020B0503020204020204" pitchFamily="34" charset="-122"/>
                <a:ea typeface="Microsoft YaHei" panose="020B0503020204020204" pitchFamily="34" charset="-122"/>
              </a:rPr>
              <a:t>Test_mask</a:t>
            </a:r>
            <a:r>
              <a:rPr lang="en-US" altLang="zh-CN" b="1" dirty="0">
                <a:latin typeface="Microsoft YaHei" panose="020B0503020204020204" pitchFamily="34" charset="-122"/>
                <a:ea typeface="Microsoft YaHei" panose="020B0503020204020204" pitchFamily="34" charset="-122"/>
              </a:rPr>
              <a:t> 0.3	(</a:t>
            </a:r>
            <a:r>
              <a:rPr lang="zh-CN" altLang="en-US" b="1" dirty="0">
                <a:latin typeface="Microsoft YaHei" panose="020B0503020204020204" pitchFamily="34" charset="-122"/>
                <a:ea typeface="Microsoft YaHei" panose="020B0503020204020204" pitchFamily="34" charset="-122"/>
              </a:rPr>
              <a:t>同时用</a:t>
            </a:r>
            <a:r>
              <a:rPr lang="en-US" altLang="zh-CN" b="1" dirty="0" err="1">
                <a:latin typeface="Microsoft YaHei" panose="020B0503020204020204" pitchFamily="34" charset="-122"/>
                <a:ea typeface="Microsoft YaHei" panose="020B0503020204020204" pitchFamily="34" charset="-122"/>
              </a:rPr>
              <a:t>test_mask</a:t>
            </a:r>
            <a:r>
              <a:rPr lang="zh-CN" altLang="en-US" b="1" dirty="0">
                <a:latin typeface="Microsoft YaHei" panose="020B0503020204020204" pitchFamily="34" charset="-122"/>
                <a:ea typeface="Microsoft YaHei" panose="020B0503020204020204" pitchFamily="34" charset="-122"/>
              </a:rPr>
              <a:t>作验证集和测试集</a:t>
            </a:r>
            <a:r>
              <a:rPr lang="en-US" altLang="zh-CN" b="1" dirty="0">
                <a:latin typeface="Microsoft YaHei" panose="020B0503020204020204" pitchFamily="34" charset="-122"/>
                <a:ea typeface="Microsoft YaHei" panose="020B0503020204020204" pitchFamily="34" charset="-122"/>
              </a:rPr>
              <a:t>)</a:t>
            </a:r>
          </a:p>
          <a:p>
            <a:pPr marL="232229" indent="-232229" eaLnBrk="1" hangingPunct="1">
              <a:lnSpc>
                <a:spcPct val="150000"/>
              </a:lnSpc>
              <a:buFont typeface="Arial" panose="020B0604020202020204" pitchFamily="34" charset="0"/>
              <a:buChar char="•"/>
            </a:pPr>
            <a:r>
              <a:rPr lang="en-US" altLang="zh-CN" b="1" dirty="0">
                <a:latin typeface="Microsoft YaHei" panose="020B0503020204020204" pitchFamily="34" charset="-122"/>
                <a:ea typeface="Microsoft YaHei" panose="020B0503020204020204" pitchFamily="34" charset="-122"/>
              </a:rPr>
              <a:t>Epoch 200    </a:t>
            </a:r>
            <a:r>
              <a:rPr lang="en-US" altLang="zh-CN" b="1" dirty="0" err="1">
                <a:latin typeface="Microsoft YaHei" panose="020B0503020204020204" pitchFamily="34" charset="-122"/>
                <a:ea typeface="Microsoft YaHei" panose="020B0503020204020204" pitchFamily="34" charset="-122"/>
              </a:rPr>
              <a:t>lr</a:t>
            </a:r>
            <a:r>
              <a:rPr lang="en-US" altLang="zh-CN" b="1" dirty="0">
                <a:latin typeface="Microsoft YaHei" panose="020B0503020204020204" pitchFamily="34" charset="-122"/>
                <a:ea typeface="Microsoft YaHei" panose="020B0503020204020204" pitchFamily="34" charset="-122"/>
              </a:rPr>
              <a:t> 0.01    hidden 32    dropout 0.2    </a:t>
            </a:r>
            <a:r>
              <a:rPr lang="en-US" altLang="zh-CN" b="1" dirty="0" err="1">
                <a:latin typeface="Microsoft YaHei" panose="020B0503020204020204" pitchFamily="34" charset="-122"/>
                <a:ea typeface="Microsoft YaHei" panose="020B0503020204020204" pitchFamily="34" charset="-122"/>
              </a:rPr>
              <a:t>n_layers</a:t>
            </a:r>
            <a:r>
              <a:rPr lang="en-US" altLang="zh-CN" b="1" dirty="0">
                <a:latin typeface="Microsoft YaHei" panose="020B0503020204020204" pitchFamily="34" charset="-122"/>
                <a:ea typeface="Microsoft YaHei" panose="020B0503020204020204" pitchFamily="34" charset="-122"/>
              </a:rPr>
              <a:t> 2    </a:t>
            </a:r>
            <a:r>
              <a:rPr lang="en-US" altLang="zh-CN" b="1" dirty="0" err="1">
                <a:latin typeface="Microsoft YaHei" panose="020B0503020204020204" pitchFamily="34" charset="-122"/>
                <a:ea typeface="Microsoft YaHei" panose="020B0503020204020204" pitchFamily="34" charset="-122"/>
              </a:rPr>
              <a:t>batch_size</a:t>
            </a:r>
            <a:r>
              <a:rPr lang="en-US" altLang="zh-CN" b="1" dirty="0">
                <a:latin typeface="Microsoft YaHei" panose="020B0503020204020204" pitchFamily="34" charset="-122"/>
                <a:ea typeface="Microsoft YaHei" panose="020B0503020204020204" pitchFamily="34" charset="-122"/>
              </a:rPr>
              <a:t> 1024</a:t>
            </a:r>
          </a:p>
          <a:p>
            <a:pPr marL="232229" indent="-232229" eaLnBrk="1" hangingPunct="1">
              <a:lnSpc>
                <a:spcPct val="150000"/>
              </a:lnSpc>
              <a:buFont typeface="Arial" panose="020B0604020202020204" pitchFamily="34" charset="0"/>
              <a:buChar char="•"/>
            </a:pPr>
            <a:r>
              <a:rPr lang="en-US" altLang="zh-CN" b="1" dirty="0">
                <a:latin typeface="Microsoft YaHei" panose="020B0503020204020204" pitchFamily="34" charset="-122"/>
                <a:ea typeface="Microsoft YaHei" panose="020B0503020204020204" pitchFamily="34" charset="-122"/>
              </a:rPr>
              <a:t>Best</a:t>
            </a:r>
            <a:r>
              <a:rPr lang="zh-CN" altLang="en-US" b="1" dirty="0">
                <a:latin typeface="Microsoft YaHei" panose="020B0503020204020204" pitchFamily="34" charset="-122"/>
                <a:ea typeface="Microsoft YaHei" panose="020B0503020204020204" pitchFamily="34" charset="-122"/>
              </a:rPr>
              <a:t>：  </a:t>
            </a:r>
            <a:r>
              <a:rPr lang="en-US" altLang="zh-CN" b="1" dirty="0">
                <a:solidFill>
                  <a:srgbClr val="C00000"/>
                </a:solidFill>
                <a:latin typeface="Microsoft YaHei" panose="020B0503020204020204" pitchFamily="34" charset="-122"/>
                <a:ea typeface="Microsoft YaHei" panose="020B0503020204020204" pitchFamily="34" charset="-122"/>
              </a:rPr>
              <a:t>Acc 96.33    Ks 91.66    AUC 99.02</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053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模型训练：基于</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GAT</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pic>
        <p:nvPicPr>
          <p:cNvPr id="16" name="图片 15">
            <a:extLst>
              <a:ext uri="{FF2B5EF4-FFF2-40B4-BE49-F238E27FC236}">
                <a16:creationId xmlns:a16="http://schemas.microsoft.com/office/drawing/2014/main" id="{AAFF41E8-3A4F-777E-8201-E042AB3B4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18" name="Rectangle 1">
            <a:extLst>
              <a:ext uri="{FF2B5EF4-FFF2-40B4-BE49-F238E27FC236}">
                <a16:creationId xmlns:a16="http://schemas.microsoft.com/office/drawing/2014/main" id="{1ABE13B0-2F54-17E5-D0B7-4D8417E12246}"/>
              </a:ext>
            </a:extLst>
          </p:cNvPr>
          <p:cNvSpPr>
            <a:spLocks noChangeArrowheads="1"/>
          </p:cNvSpPr>
          <p:nvPr/>
        </p:nvSpPr>
        <p:spPr bwMode="auto">
          <a:xfrm>
            <a:off x="1060362" y="911790"/>
            <a:ext cx="9667341" cy="132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3855" tIns="61928" rIns="123855" bIns="6192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32229" indent="-232229" eaLnBrk="1" hangingPunct="1">
              <a:lnSpc>
                <a:spcPct val="150000"/>
              </a:lnSpc>
              <a:buFont typeface="Arial" panose="020B0604020202020204" pitchFamily="34" charset="0"/>
              <a:buChar char="•"/>
            </a:pPr>
            <a:r>
              <a:rPr lang="en-US" altLang="zh-CN" b="1" dirty="0" err="1">
                <a:latin typeface="Microsoft YaHei" panose="020B0503020204020204" pitchFamily="34" charset="-122"/>
                <a:ea typeface="Microsoft YaHei" panose="020B0503020204020204" pitchFamily="34" charset="-122"/>
              </a:rPr>
              <a:t>Train_mask</a:t>
            </a:r>
            <a:r>
              <a:rPr lang="en-US" altLang="zh-CN" b="1" dirty="0">
                <a:latin typeface="Microsoft YaHei" panose="020B0503020204020204" pitchFamily="34" charset="-122"/>
                <a:ea typeface="Microsoft YaHei" panose="020B0503020204020204" pitchFamily="34" charset="-122"/>
              </a:rPr>
              <a:t> 0.7  </a:t>
            </a:r>
            <a:r>
              <a:rPr lang="en-US" altLang="zh-CN" b="1" dirty="0" err="1">
                <a:latin typeface="Microsoft YaHei" panose="020B0503020204020204" pitchFamily="34" charset="-122"/>
                <a:ea typeface="Microsoft YaHei" panose="020B0503020204020204" pitchFamily="34" charset="-122"/>
              </a:rPr>
              <a:t>Test_mask</a:t>
            </a:r>
            <a:r>
              <a:rPr lang="en-US" altLang="zh-CN" b="1" dirty="0">
                <a:latin typeface="Microsoft YaHei" panose="020B0503020204020204" pitchFamily="34" charset="-122"/>
                <a:ea typeface="Microsoft YaHei" panose="020B0503020204020204" pitchFamily="34" charset="-122"/>
              </a:rPr>
              <a:t> 0.3	(</a:t>
            </a:r>
            <a:r>
              <a:rPr lang="zh-CN" altLang="en-US" b="1" dirty="0">
                <a:latin typeface="Microsoft YaHei" panose="020B0503020204020204" pitchFamily="34" charset="-122"/>
                <a:ea typeface="Microsoft YaHei" panose="020B0503020204020204" pitchFamily="34" charset="-122"/>
              </a:rPr>
              <a:t>同时用</a:t>
            </a:r>
            <a:r>
              <a:rPr lang="en-US" altLang="zh-CN" b="1" dirty="0" err="1">
                <a:latin typeface="Microsoft YaHei" panose="020B0503020204020204" pitchFamily="34" charset="-122"/>
                <a:ea typeface="Microsoft YaHei" panose="020B0503020204020204" pitchFamily="34" charset="-122"/>
              </a:rPr>
              <a:t>test_mask</a:t>
            </a:r>
            <a:r>
              <a:rPr lang="zh-CN" altLang="en-US" b="1" dirty="0">
                <a:latin typeface="Microsoft YaHei" panose="020B0503020204020204" pitchFamily="34" charset="-122"/>
                <a:ea typeface="Microsoft YaHei" panose="020B0503020204020204" pitchFamily="34" charset="-122"/>
              </a:rPr>
              <a:t>作验证集和测试集</a:t>
            </a:r>
            <a:r>
              <a:rPr lang="en-US" altLang="zh-CN" b="1" dirty="0">
                <a:latin typeface="Microsoft YaHei" panose="020B0503020204020204" pitchFamily="34" charset="-122"/>
                <a:ea typeface="Microsoft YaHei" panose="020B0503020204020204" pitchFamily="34" charset="-122"/>
              </a:rPr>
              <a:t>)</a:t>
            </a:r>
          </a:p>
          <a:p>
            <a:pPr marL="232229" indent="-232229" eaLnBrk="1" hangingPunct="1">
              <a:lnSpc>
                <a:spcPct val="150000"/>
              </a:lnSpc>
              <a:buFont typeface="Arial" panose="020B0604020202020204" pitchFamily="34" charset="0"/>
              <a:buChar char="•"/>
            </a:pPr>
            <a:r>
              <a:rPr lang="en-US" altLang="zh-CN" b="1" dirty="0">
                <a:latin typeface="Microsoft YaHei" panose="020B0503020204020204" pitchFamily="34" charset="-122"/>
                <a:ea typeface="Microsoft YaHei" panose="020B0503020204020204" pitchFamily="34" charset="-122"/>
              </a:rPr>
              <a:t>Epoch 300    </a:t>
            </a:r>
            <a:r>
              <a:rPr lang="en-US" altLang="zh-CN" b="1" dirty="0" err="1">
                <a:latin typeface="Microsoft YaHei" panose="020B0503020204020204" pitchFamily="34" charset="-122"/>
                <a:ea typeface="Microsoft YaHei" panose="020B0503020204020204" pitchFamily="34" charset="-122"/>
              </a:rPr>
              <a:t>lr</a:t>
            </a:r>
            <a:r>
              <a:rPr lang="en-US" altLang="zh-CN" b="1" dirty="0">
                <a:latin typeface="Microsoft YaHei" panose="020B0503020204020204" pitchFamily="34" charset="-122"/>
                <a:ea typeface="Microsoft YaHei" panose="020B0503020204020204" pitchFamily="34" charset="-122"/>
              </a:rPr>
              <a:t> 0.01    hidden 32    dropout 0.2    </a:t>
            </a:r>
            <a:r>
              <a:rPr lang="en-US" altLang="zh-CN" b="1" dirty="0" err="1">
                <a:latin typeface="Microsoft YaHei" panose="020B0503020204020204" pitchFamily="34" charset="-122"/>
                <a:ea typeface="Microsoft YaHei" panose="020B0503020204020204" pitchFamily="34" charset="-122"/>
              </a:rPr>
              <a:t>n_layers</a:t>
            </a:r>
            <a:r>
              <a:rPr lang="en-US" altLang="zh-CN" b="1" dirty="0">
                <a:latin typeface="Microsoft YaHei" panose="020B0503020204020204" pitchFamily="34" charset="-122"/>
                <a:ea typeface="Microsoft YaHei" panose="020B0503020204020204" pitchFamily="34" charset="-122"/>
              </a:rPr>
              <a:t> 2    </a:t>
            </a:r>
            <a:r>
              <a:rPr lang="en-US" altLang="zh-CN" b="1" dirty="0" err="1">
                <a:latin typeface="Microsoft YaHei" panose="020B0503020204020204" pitchFamily="34" charset="-122"/>
                <a:ea typeface="Microsoft YaHei" panose="020B0503020204020204" pitchFamily="34" charset="-122"/>
              </a:rPr>
              <a:t>batch_size</a:t>
            </a:r>
            <a:r>
              <a:rPr lang="en-US" altLang="zh-CN" b="1" dirty="0">
                <a:latin typeface="Microsoft YaHei" panose="020B0503020204020204" pitchFamily="34" charset="-122"/>
                <a:ea typeface="Microsoft YaHei" panose="020B0503020204020204" pitchFamily="34" charset="-122"/>
              </a:rPr>
              <a:t> 1024</a:t>
            </a:r>
          </a:p>
          <a:p>
            <a:pPr marL="232229" indent="-232229" eaLnBrk="1" hangingPunct="1">
              <a:lnSpc>
                <a:spcPct val="150000"/>
              </a:lnSpc>
              <a:buFont typeface="Arial" panose="020B0604020202020204" pitchFamily="34" charset="0"/>
              <a:buChar char="•"/>
            </a:pPr>
            <a:r>
              <a:rPr lang="en-US" altLang="zh-CN" b="1" dirty="0">
                <a:latin typeface="Microsoft YaHei" panose="020B0503020204020204" pitchFamily="34" charset="-122"/>
                <a:ea typeface="Microsoft YaHei" panose="020B0503020204020204" pitchFamily="34" charset="-122"/>
              </a:rPr>
              <a:t>Best</a:t>
            </a:r>
            <a:r>
              <a:rPr lang="zh-CN" altLang="en-US" b="1" dirty="0">
                <a:latin typeface="Microsoft YaHei" panose="020B0503020204020204" pitchFamily="34" charset="-122"/>
                <a:ea typeface="Microsoft YaHei" panose="020B0503020204020204" pitchFamily="34" charset="-122"/>
              </a:rPr>
              <a:t>：  </a:t>
            </a:r>
            <a:r>
              <a:rPr lang="en-US" altLang="zh-CN" b="1" dirty="0">
                <a:solidFill>
                  <a:srgbClr val="C00000"/>
                </a:solidFill>
                <a:latin typeface="Microsoft YaHei" panose="020B0503020204020204" pitchFamily="34" charset="-122"/>
                <a:ea typeface="Microsoft YaHei" panose="020B0503020204020204" pitchFamily="34" charset="-122"/>
              </a:rPr>
              <a:t>Acc 98.41    Ks 99.12    AUC 99.93</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354B3CA1-2551-D7C7-0EA5-89A478B6C934}"/>
              </a:ext>
            </a:extLst>
          </p:cNvPr>
          <p:cNvPicPr>
            <a:picLocks noChangeAspect="1"/>
          </p:cNvPicPr>
          <p:nvPr/>
        </p:nvPicPr>
        <p:blipFill>
          <a:blip r:embed="rId3"/>
          <a:stretch>
            <a:fillRect/>
          </a:stretch>
        </p:blipFill>
        <p:spPr>
          <a:xfrm>
            <a:off x="828406" y="2532076"/>
            <a:ext cx="10535187" cy="3762285"/>
          </a:xfrm>
          <a:prstGeom prst="rect">
            <a:avLst/>
          </a:prstGeom>
        </p:spPr>
      </p:pic>
    </p:spTree>
    <p:extLst>
      <p:ext uri="{BB962C8B-B14F-4D97-AF65-F5344CB8AC3E}">
        <p14:creationId xmlns:p14="http://schemas.microsoft.com/office/powerpoint/2010/main" val="4687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97B2F6-D915-3338-A595-80173BAF13B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7772" y="1177299"/>
            <a:ext cx="5718984" cy="4084988"/>
          </a:xfrm>
          <a:prstGeom prst="rect">
            <a:avLst/>
          </a:prstGeom>
        </p:spPr>
      </p:pic>
      <p:pic>
        <p:nvPicPr>
          <p:cNvPr id="14" name="图片 13">
            <a:extLst>
              <a:ext uri="{FF2B5EF4-FFF2-40B4-BE49-F238E27FC236}">
                <a16:creationId xmlns:a16="http://schemas.microsoft.com/office/drawing/2014/main" id="{038F3FFE-7513-6FDA-2A54-049A2614E8B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6000" y="1177299"/>
            <a:ext cx="5718984" cy="4084988"/>
          </a:xfrm>
          <a:prstGeom prst="rect">
            <a:avLst/>
          </a:prstGeom>
        </p:spPr>
      </p:pic>
      <p:grpSp>
        <p:nvGrpSpPr>
          <p:cNvPr id="5" name="组合 4">
            <a:extLst>
              <a:ext uri="{FF2B5EF4-FFF2-40B4-BE49-F238E27FC236}">
                <a16:creationId xmlns:a16="http://schemas.microsoft.com/office/drawing/2014/main" id="{B78A9988-A15B-380A-E5A5-1436CA3CDBA4}"/>
              </a:ext>
            </a:extLst>
          </p:cNvPr>
          <p:cNvGrpSpPr/>
          <p:nvPr/>
        </p:nvGrpSpPr>
        <p:grpSpPr>
          <a:xfrm>
            <a:off x="514930" y="429675"/>
            <a:ext cx="4725295" cy="544713"/>
            <a:chOff x="274214" y="217809"/>
            <a:chExt cx="3937746" cy="453927"/>
          </a:xfrm>
        </p:grpSpPr>
        <p:grpSp>
          <p:nvGrpSpPr>
            <p:cNvPr id="6" name="组合 5">
              <a:extLst>
                <a:ext uri="{FF2B5EF4-FFF2-40B4-BE49-F238E27FC236}">
                  <a16:creationId xmlns:a16="http://schemas.microsoft.com/office/drawing/2014/main" id="{0F6B7E62-3BE5-F14B-06B0-6390482B0F6A}"/>
                </a:ext>
              </a:extLst>
            </p:cNvPr>
            <p:cNvGrpSpPr/>
            <p:nvPr/>
          </p:nvGrpSpPr>
          <p:grpSpPr>
            <a:xfrm>
              <a:off x="274214" y="217809"/>
              <a:ext cx="454527" cy="435930"/>
              <a:chOff x="683568" y="1489348"/>
              <a:chExt cx="2638425" cy="2530475"/>
            </a:xfrm>
          </p:grpSpPr>
          <p:sp>
            <p:nvSpPr>
              <p:cNvPr id="8" name="Freeform 7">
                <a:extLst>
                  <a:ext uri="{FF2B5EF4-FFF2-40B4-BE49-F238E27FC236}">
                    <a16:creationId xmlns:a16="http://schemas.microsoft.com/office/drawing/2014/main" id="{5CC0DE8E-0DBA-09E0-D304-5766AC0E4792}"/>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9" name="Freeform 8">
                <a:extLst>
                  <a:ext uri="{FF2B5EF4-FFF2-40B4-BE49-F238E27FC236}">
                    <a16:creationId xmlns:a16="http://schemas.microsoft.com/office/drawing/2014/main" id="{4950654E-779D-B7EC-0C6F-D609E3271AB9}"/>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7" name="TextBox 33">
              <a:extLst>
                <a:ext uri="{FF2B5EF4-FFF2-40B4-BE49-F238E27FC236}">
                  <a16:creationId xmlns:a16="http://schemas.microsoft.com/office/drawing/2014/main" id="{4A277EB7-6DC8-380C-4E4A-F8FB6C299199}"/>
                </a:ext>
              </a:extLst>
            </p:cNvPr>
            <p:cNvSpPr txBox="1"/>
            <p:nvPr/>
          </p:nvSpPr>
          <p:spPr>
            <a:xfrm>
              <a:off x="728742" y="235719"/>
              <a:ext cx="3483218" cy="436017"/>
            </a:xfrm>
            <a:prstGeom prst="rect">
              <a:avLst/>
            </a:prstGeom>
            <a:noFill/>
          </p:spPr>
          <p:txBody>
            <a:bodyPr wrap="square" rtlCol="0">
              <a:spAutoFit/>
            </a:bodyPr>
            <a:lstStyle/>
            <a:p>
              <a:pPr defTabSz="1097280"/>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GCN</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vs GAT</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aphicFrame>
        <p:nvGraphicFramePr>
          <p:cNvPr id="2" name="表格 16">
            <a:extLst>
              <a:ext uri="{FF2B5EF4-FFF2-40B4-BE49-F238E27FC236}">
                <a16:creationId xmlns:a16="http://schemas.microsoft.com/office/drawing/2014/main" id="{B8547F6D-BEFC-7648-EE87-80E45305B57F}"/>
              </a:ext>
            </a:extLst>
          </p:cNvPr>
          <p:cNvGraphicFramePr>
            <a:graphicFrameLocks noGrp="1"/>
          </p:cNvGraphicFramePr>
          <p:nvPr>
            <p:extLst>
              <p:ext uri="{D42A27DB-BD31-4B8C-83A1-F6EECF244321}">
                <p14:modId xmlns:p14="http://schemas.microsoft.com/office/powerpoint/2010/main" val="801182710"/>
              </p:ext>
            </p:extLst>
          </p:nvPr>
        </p:nvGraphicFramePr>
        <p:xfrm>
          <a:off x="2032000" y="5440752"/>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223948980"/>
                    </a:ext>
                  </a:extLst>
                </a:gridCol>
                <a:gridCol w="2032000">
                  <a:extLst>
                    <a:ext uri="{9D8B030D-6E8A-4147-A177-3AD203B41FA5}">
                      <a16:colId xmlns:a16="http://schemas.microsoft.com/office/drawing/2014/main" val="1229541723"/>
                    </a:ext>
                  </a:extLst>
                </a:gridCol>
                <a:gridCol w="2032000">
                  <a:extLst>
                    <a:ext uri="{9D8B030D-6E8A-4147-A177-3AD203B41FA5}">
                      <a16:colId xmlns:a16="http://schemas.microsoft.com/office/drawing/2014/main" val="1604221639"/>
                    </a:ext>
                  </a:extLst>
                </a:gridCol>
                <a:gridCol w="2032000">
                  <a:extLst>
                    <a:ext uri="{9D8B030D-6E8A-4147-A177-3AD203B41FA5}">
                      <a16:colId xmlns:a16="http://schemas.microsoft.com/office/drawing/2014/main" val="218184142"/>
                    </a:ext>
                  </a:extLst>
                </a:gridCol>
              </a:tblGrid>
              <a:tr h="370840">
                <a:tc>
                  <a:txBody>
                    <a:bodyPr/>
                    <a:lstStyle/>
                    <a:p>
                      <a:pPr algn="ctr"/>
                      <a:r>
                        <a:rPr lang="zh-CN" altLang="en-US" dirty="0">
                          <a:latin typeface="Adobe 黑体 Std R" panose="020B0400000000000000" pitchFamily="34" charset="-122"/>
                          <a:ea typeface="Adobe 黑体 Std R" panose="020B0400000000000000" pitchFamily="34" charset="-122"/>
                        </a:rPr>
                        <a:t>模型名称</a:t>
                      </a:r>
                    </a:p>
                  </a:txBody>
                  <a:tcPr anchor="ctr">
                    <a:solidFill>
                      <a:srgbClr val="C00000"/>
                    </a:solidFill>
                  </a:tcPr>
                </a:tc>
                <a:tc>
                  <a:txBody>
                    <a:bodyPr/>
                    <a:lstStyle/>
                    <a:p>
                      <a:pPr algn="ctr"/>
                      <a:r>
                        <a:rPr lang="en-US" altLang="zh-CN" dirty="0">
                          <a:latin typeface="Adobe 黑体 Std R" panose="020B0400000000000000" pitchFamily="34" charset="-122"/>
                          <a:ea typeface="Adobe 黑体 Std R" panose="020B0400000000000000" pitchFamily="34" charset="-122"/>
                        </a:rPr>
                        <a:t>ACC</a:t>
                      </a:r>
                      <a:endParaRPr lang="zh-CN" altLang="en-US" dirty="0">
                        <a:latin typeface="Adobe 黑体 Std R" panose="020B0400000000000000" pitchFamily="34" charset="-122"/>
                        <a:ea typeface="Adobe 黑体 Std R" panose="020B0400000000000000" pitchFamily="34" charset="-122"/>
                      </a:endParaRPr>
                    </a:p>
                  </a:txBody>
                  <a:tcPr anchor="ctr">
                    <a:solidFill>
                      <a:srgbClr val="C00000"/>
                    </a:solidFill>
                  </a:tcPr>
                </a:tc>
                <a:tc>
                  <a:txBody>
                    <a:bodyPr/>
                    <a:lstStyle/>
                    <a:p>
                      <a:pPr algn="ctr"/>
                      <a:r>
                        <a:rPr lang="en-US" altLang="zh-CN" dirty="0">
                          <a:latin typeface="Adobe 黑体 Std R" panose="020B0400000000000000" pitchFamily="34" charset="-122"/>
                          <a:ea typeface="Adobe 黑体 Std R" panose="020B0400000000000000" pitchFamily="34" charset="-122"/>
                        </a:rPr>
                        <a:t>KS score</a:t>
                      </a:r>
                      <a:endParaRPr lang="zh-CN" altLang="en-US" dirty="0">
                        <a:latin typeface="Adobe 黑体 Std R" panose="020B0400000000000000" pitchFamily="34" charset="-122"/>
                        <a:ea typeface="Adobe 黑体 Std R" panose="020B0400000000000000" pitchFamily="34" charset="-122"/>
                      </a:endParaRPr>
                    </a:p>
                  </a:txBody>
                  <a:tcPr anchor="ctr">
                    <a:solidFill>
                      <a:srgbClr val="C00000"/>
                    </a:solidFill>
                  </a:tcPr>
                </a:tc>
                <a:tc>
                  <a:txBody>
                    <a:bodyPr/>
                    <a:lstStyle/>
                    <a:p>
                      <a:pPr algn="ctr"/>
                      <a:r>
                        <a:rPr lang="en-US" altLang="zh-CN" dirty="0">
                          <a:latin typeface="Adobe 黑体 Std R" panose="020B0400000000000000" pitchFamily="34" charset="-122"/>
                          <a:ea typeface="Adobe 黑体 Std R" panose="020B0400000000000000" pitchFamily="34" charset="-122"/>
                        </a:rPr>
                        <a:t>AUC score</a:t>
                      </a:r>
                      <a:endParaRPr lang="zh-CN" altLang="en-US" dirty="0">
                        <a:latin typeface="Adobe 黑体 Std R" panose="020B0400000000000000" pitchFamily="34" charset="-122"/>
                        <a:ea typeface="Adobe 黑体 Std R" panose="020B0400000000000000" pitchFamily="34" charset="-122"/>
                      </a:endParaRPr>
                    </a:p>
                  </a:txBody>
                  <a:tcPr anchor="ctr">
                    <a:solidFill>
                      <a:srgbClr val="C00000"/>
                    </a:solidFill>
                  </a:tcPr>
                </a:tc>
                <a:extLst>
                  <a:ext uri="{0D108BD9-81ED-4DB2-BD59-A6C34878D82A}">
                    <a16:rowId xmlns:a16="http://schemas.microsoft.com/office/drawing/2014/main" val="322618671"/>
                  </a:ext>
                </a:extLst>
              </a:tr>
              <a:tr h="370840">
                <a:tc>
                  <a:txBody>
                    <a:bodyPr/>
                    <a:lstStyle/>
                    <a:p>
                      <a:pPr algn="ctr"/>
                      <a:r>
                        <a:rPr lang="en-US" altLang="zh-CN" dirty="0">
                          <a:latin typeface="Adobe 黑体 Std R" panose="020B0400000000000000" pitchFamily="34" charset="-122"/>
                          <a:ea typeface="Adobe 黑体 Std R" panose="020B0400000000000000" pitchFamily="34" charset="-122"/>
                        </a:rPr>
                        <a:t>GCN</a:t>
                      </a:r>
                      <a:endParaRPr lang="zh-CN" altLang="en-US" dirty="0">
                        <a:latin typeface="Adobe 黑体 Std R" panose="020B0400000000000000" pitchFamily="34" charset="-122"/>
                        <a:ea typeface="Adobe 黑体 Std R" panose="020B0400000000000000" pitchFamily="34" charset="-122"/>
                      </a:endParaRPr>
                    </a:p>
                  </a:txBody>
                  <a:tcPr anchor="ctr">
                    <a:solidFill>
                      <a:schemeClr val="bg1">
                        <a:lumMod val="95000"/>
                      </a:schemeClr>
                    </a:solidFill>
                  </a:tcPr>
                </a:tc>
                <a:tc>
                  <a:txBody>
                    <a:bodyPr/>
                    <a:lstStyle/>
                    <a:p>
                      <a:pPr algn="ctr"/>
                      <a:r>
                        <a:rPr lang="en-US" altLang="zh-CN" dirty="0">
                          <a:latin typeface="Adobe 黑体 Std R" panose="020B0400000000000000" pitchFamily="34" charset="-122"/>
                          <a:ea typeface="Adobe 黑体 Std R" panose="020B0400000000000000" pitchFamily="34" charset="-122"/>
                        </a:rPr>
                        <a:t>0.9633</a:t>
                      </a:r>
                      <a:endParaRPr lang="zh-CN" altLang="en-US" dirty="0">
                        <a:latin typeface="Adobe 黑体 Std R" panose="020B0400000000000000" pitchFamily="34" charset="-122"/>
                        <a:ea typeface="Adobe 黑体 Std R" panose="020B0400000000000000" pitchFamily="34" charset="-122"/>
                      </a:endParaRPr>
                    </a:p>
                  </a:txBody>
                  <a:tcPr anchor="ctr">
                    <a:solidFill>
                      <a:schemeClr val="bg1">
                        <a:lumMod val="95000"/>
                      </a:schemeClr>
                    </a:solidFill>
                  </a:tcPr>
                </a:tc>
                <a:tc>
                  <a:txBody>
                    <a:bodyPr/>
                    <a:lstStyle/>
                    <a:p>
                      <a:pPr algn="ctr"/>
                      <a:r>
                        <a:rPr lang="en-US" altLang="zh-CN" dirty="0">
                          <a:latin typeface="Adobe 黑体 Std R" panose="020B0400000000000000" pitchFamily="34" charset="-122"/>
                          <a:ea typeface="Adobe 黑体 Std R" panose="020B0400000000000000" pitchFamily="34" charset="-122"/>
                        </a:rPr>
                        <a:t>0.9166</a:t>
                      </a:r>
                      <a:endParaRPr lang="zh-CN" altLang="en-US" dirty="0">
                        <a:latin typeface="Adobe 黑体 Std R" panose="020B0400000000000000" pitchFamily="34" charset="-122"/>
                        <a:ea typeface="Adobe 黑体 Std R" panose="020B0400000000000000" pitchFamily="34" charset="-122"/>
                      </a:endParaRPr>
                    </a:p>
                  </a:txBody>
                  <a:tcPr anchor="ctr">
                    <a:solidFill>
                      <a:schemeClr val="bg1">
                        <a:lumMod val="95000"/>
                      </a:schemeClr>
                    </a:solidFill>
                  </a:tcPr>
                </a:tc>
                <a:tc>
                  <a:txBody>
                    <a:bodyPr/>
                    <a:lstStyle/>
                    <a:p>
                      <a:pPr algn="ctr"/>
                      <a:r>
                        <a:rPr lang="en-US" altLang="zh-CN" dirty="0">
                          <a:latin typeface="Adobe 黑体 Std R" panose="020B0400000000000000" pitchFamily="34" charset="-122"/>
                          <a:ea typeface="Adobe 黑体 Std R" panose="020B0400000000000000" pitchFamily="34" charset="-122"/>
                        </a:rPr>
                        <a:t>0.9902</a:t>
                      </a:r>
                      <a:endParaRPr lang="zh-CN" altLang="en-US" dirty="0">
                        <a:latin typeface="Adobe 黑体 Std R" panose="020B0400000000000000" pitchFamily="34" charset="-122"/>
                        <a:ea typeface="Adobe 黑体 Std R" panose="020B0400000000000000" pitchFamily="34" charset="-122"/>
                      </a:endParaRPr>
                    </a:p>
                  </a:txBody>
                  <a:tcPr anchor="ctr">
                    <a:solidFill>
                      <a:schemeClr val="bg1">
                        <a:lumMod val="95000"/>
                      </a:schemeClr>
                    </a:solidFill>
                  </a:tcPr>
                </a:tc>
                <a:extLst>
                  <a:ext uri="{0D108BD9-81ED-4DB2-BD59-A6C34878D82A}">
                    <a16:rowId xmlns:a16="http://schemas.microsoft.com/office/drawing/2014/main" val="3998065991"/>
                  </a:ext>
                </a:extLst>
              </a:tr>
              <a:tr h="370840">
                <a:tc>
                  <a:txBody>
                    <a:bodyPr/>
                    <a:lstStyle/>
                    <a:p>
                      <a:pPr algn="ctr"/>
                      <a:r>
                        <a:rPr lang="en-US" altLang="zh-CN" dirty="0">
                          <a:latin typeface="Adobe 黑体 Std R" panose="020B0400000000000000" pitchFamily="34" charset="-122"/>
                          <a:ea typeface="Adobe 黑体 Std R" panose="020B0400000000000000" pitchFamily="34" charset="-122"/>
                        </a:rPr>
                        <a:t>GAT</a:t>
                      </a:r>
                      <a:endParaRPr lang="zh-CN" altLang="en-US" dirty="0">
                        <a:latin typeface="Adobe 黑体 Std R" panose="020B0400000000000000" pitchFamily="34" charset="-122"/>
                        <a:ea typeface="Adobe 黑体 Std R" panose="020B0400000000000000" pitchFamily="34" charset="-122"/>
                      </a:endParaRPr>
                    </a:p>
                  </a:txBody>
                  <a:tcPr anchor="ctr">
                    <a:solidFill>
                      <a:schemeClr val="bg1">
                        <a:lumMod val="95000"/>
                      </a:schemeClr>
                    </a:solidFill>
                  </a:tcPr>
                </a:tc>
                <a:tc>
                  <a:txBody>
                    <a:bodyPr/>
                    <a:lstStyle/>
                    <a:p>
                      <a:pPr algn="ctr"/>
                      <a:r>
                        <a:rPr lang="en-US" altLang="zh-CN" dirty="0">
                          <a:latin typeface="Adobe 黑体 Std R" panose="020B0400000000000000" pitchFamily="34" charset="-122"/>
                          <a:ea typeface="Adobe 黑体 Std R" panose="020B0400000000000000" pitchFamily="34" charset="-122"/>
                        </a:rPr>
                        <a:t>0.9841</a:t>
                      </a:r>
                      <a:endParaRPr lang="zh-CN" altLang="en-US" dirty="0">
                        <a:latin typeface="Adobe 黑体 Std R" panose="020B0400000000000000" pitchFamily="34" charset="-122"/>
                        <a:ea typeface="Adobe 黑体 Std R" panose="020B0400000000000000" pitchFamily="34" charset="-122"/>
                      </a:endParaRPr>
                    </a:p>
                  </a:txBody>
                  <a:tcPr anchor="ctr">
                    <a:solidFill>
                      <a:schemeClr val="bg1">
                        <a:lumMod val="95000"/>
                      </a:schemeClr>
                    </a:solidFill>
                  </a:tcPr>
                </a:tc>
                <a:tc>
                  <a:txBody>
                    <a:bodyPr/>
                    <a:lstStyle/>
                    <a:p>
                      <a:pPr algn="ctr"/>
                      <a:r>
                        <a:rPr lang="en-US" altLang="zh-CN" dirty="0">
                          <a:latin typeface="Adobe 黑体 Std R" panose="020B0400000000000000" pitchFamily="34" charset="-122"/>
                          <a:ea typeface="Adobe 黑体 Std R" panose="020B0400000000000000" pitchFamily="34" charset="-122"/>
                        </a:rPr>
                        <a:t>0.9912</a:t>
                      </a:r>
                      <a:endParaRPr lang="zh-CN" altLang="en-US" dirty="0">
                        <a:latin typeface="Adobe 黑体 Std R" panose="020B0400000000000000" pitchFamily="34" charset="-122"/>
                        <a:ea typeface="Adobe 黑体 Std R" panose="020B0400000000000000" pitchFamily="34" charset="-122"/>
                      </a:endParaRPr>
                    </a:p>
                  </a:txBody>
                  <a:tcPr anchor="ctr">
                    <a:solidFill>
                      <a:schemeClr val="bg1">
                        <a:lumMod val="95000"/>
                      </a:schemeClr>
                    </a:solidFill>
                  </a:tcPr>
                </a:tc>
                <a:tc>
                  <a:txBody>
                    <a:bodyPr/>
                    <a:lstStyle/>
                    <a:p>
                      <a:pPr algn="ctr"/>
                      <a:r>
                        <a:rPr lang="en-US" altLang="zh-CN" dirty="0">
                          <a:latin typeface="Adobe 黑体 Std R" panose="020B0400000000000000" pitchFamily="34" charset="-122"/>
                          <a:ea typeface="Adobe 黑体 Std R" panose="020B0400000000000000" pitchFamily="34" charset="-122"/>
                        </a:rPr>
                        <a:t>0.9993</a:t>
                      </a:r>
                      <a:endParaRPr lang="zh-CN" altLang="en-US" dirty="0">
                        <a:latin typeface="Adobe 黑体 Std R" panose="020B0400000000000000" pitchFamily="34" charset="-122"/>
                        <a:ea typeface="Adobe 黑体 Std R" panose="020B0400000000000000" pitchFamily="34" charset="-122"/>
                      </a:endParaRPr>
                    </a:p>
                  </a:txBody>
                  <a:tcPr anchor="ctr">
                    <a:solidFill>
                      <a:schemeClr val="bg1">
                        <a:lumMod val="95000"/>
                      </a:schemeClr>
                    </a:solidFill>
                  </a:tcPr>
                </a:tc>
                <a:extLst>
                  <a:ext uri="{0D108BD9-81ED-4DB2-BD59-A6C34878D82A}">
                    <a16:rowId xmlns:a16="http://schemas.microsoft.com/office/drawing/2014/main" val="1395694520"/>
                  </a:ext>
                </a:extLst>
              </a:tr>
            </a:tbl>
          </a:graphicData>
        </a:graphic>
      </p:graphicFrame>
      <p:pic>
        <p:nvPicPr>
          <p:cNvPr id="3" name="图片 2">
            <a:extLst>
              <a:ext uri="{FF2B5EF4-FFF2-40B4-BE49-F238E27FC236}">
                <a16:creationId xmlns:a16="http://schemas.microsoft.com/office/drawing/2014/main" id="{0FDEFE5A-1DC7-C69E-3085-35849B90EC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Tree>
    <p:extLst>
      <p:ext uri="{BB962C8B-B14F-4D97-AF65-F5344CB8AC3E}">
        <p14:creationId xmlns:p14="http://schemas.microsoft.com/office/powerpoint/2010/main" val="357490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r="30000" b="-9000"/>
          </a:stretch>
        </a:blip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24A44CF5-DBCC-B5E0-69A5-4D9D06FC45E2}"/>
              </a:ext>
            </a:extLst>
          </p:cNvPr>
          <p:cNvGrpSpPr/>
          <p:nvPr/>
        </p:nvGrpSpPr>
        <p:grpSpPr>
          <a:xfrm>
            <a:off x="4966253" y="0"/>
            <a:ext cx="7225748" cy="6858000"/>
            <a:chOff x="4230757" y="0"/>
            <a:chExt cx="7160195" cy="6858000"/>
          </a:xfrm>
          <a:solidFill>
            <a:srgbClr val="8B0012"/>
          </a:solidFill>
        </p:grpSpPr>
        <p:sp>
          <p:nvSpPr>
            <p:cNvPr id="4" name="矩形 3">
              <a:extLst>
                <a:ext uri="{FF2B5EF4-FFF2-40B4-BE49-F238E27FC236}">
                  <a16:creationId xmlns:a16="http://schemas.microsoft.com/office/drawing/2014/main" id="{C78BC45D-A578-90A1-7675-96B334DF6B00}"/>
                </a:ext>
              </a:extLst>
            </p:cNvPr>
            <p:cNvSpPr/>
            <p:nvPr/>
          </p:nvSpPr>
          <p:spPr>
            <a:xfrm>
              <a:off x="6510131" y="0"/>
              <a:ext cx="4880821"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平行四边形 5">
              <a:extLst>
                <a:ext uri="{FF2B5EF4-FFF2-40B4-BE49-F238E27FC236}">
                  <a16:creationId xmlns:a16="http://schemas.microsoft.com/office/drawing/2014/main" id="{3FD38315-14CD-E3EB-0439-B05044BE157A}"/>
                </a:ext>
              </a:extLst>
            </p:cNvPr>
            <p:cNvSpPr/>
            <p:nvPr/>
          </p:nvSpPr>
          <p:spPr>
            <a:xfrm>
              <a:off x="4230757" y="0"/>
              <a:ext cx="7064987" cy="3429000"/>
            </a:xfrm>
            <a:prstGeom prst="parallelogram">
              <a:avLst>
                <a:gd name="adj" fmla="val 66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平行四边形 7">
              <a:extLst>
                <a:ext uri="{FF2B5EF4-FFF2-40B4-BE49-F238E27FC236}">
                  <a16:creationId xmlns:a16="http://schemas.microsoft.com/office/drawing/2014/main" id="{87CE5A3B-2ECC-FEAE-5936-255A36A203EF}"/>
                </a:ext>
              </a:extLst>
            </p:cNvPr>
            <p:cNvSpPr/>
            <p:nvPr/>
          </p:nvSpPr>
          <p:spPr>
            <a:xfrm flipV="1">
              <a:off x="4230758" y="3429000"/>
              <a:ext cx="6936951" cy="3429000"/>
            </a:xfrm>
            <a:prstGeom prst="parallelogram">
              <a:avLst>
                <a:gd name="adj" fmla="val 661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93364077-48D9-6676-2817-A7F26D14094A}"/>
              </a:ext>
            </a:extLst>
          </p:cNvPr>
          <p:cNvSpPr txBox="1"/>
          <p:nvPr/>
        </p:nvSpPr>
        <p:spPr>
          <a:xfrm>
            <a:off x="1331845" y="2828835"/>
            <a:ext cx="2852529" cy="1200329"/>
          </a:xfrm>
          <a:prstGeom prst="rect">
            <a:avLst/>
          </a:prstGeom>
          <a:noFill/>
        </p:spPr>
        <p:txBody>
          <a:bodyPr wrap="square" rtlCol="0">
            <a:spAutoFit/>
          </a:bodyPr>
          <a:lstStyle/>
          <a:p>
            <a:r>
              <a:rPr lang="zh-CN" altLang="en-US" sz="4800" dirty="0">
                <a:solidFill>
                  <a:schemeClr val="bg1"/>
                </a:solidFill>
                <a:latin typeface="思源黑体 CN Heavy" panose="020B0A00000000000000" pitchFamily="34" charset="-122"/>
                <a:ea typeface="思源黑体 CN Heavy" panose="020B0A00000000000000" pitchFamily="34" charset="-122"/>
              </a:rPr>
              <a:t>目   录</a:t>
            </a:r>
            <a:endParaRPr lang="en-US" altLang="zh-CN" sz="4800" dirty="0">
              <a:solidFill>
                <a:schemeClr val="bg1"/>
              </a:solidFill>
              <a:latin typeface="思源黑体 CN Heavy" panose="020B0A00000000000000" pitchFamily="34" charset="-122"/>
              <a:ea typeface="思源黑体 CN Heavy" panose="020B0A00000000000000" pitchFamily="34" charset="-122"/>
            </a:endParaRPr>
          </a:p>
          <a:p>
            <a:r>
              <a:rPr lang="en-US" altLang="zh-CN" sz="2400" dirty="0">
                <a:solidFill>
                  <a:schemeClr val="bg1"/>
                </a:solidFill>
                <a:latin typeface="思源黑体 CN Heavy" panose="020B0A00000000000000" pitchFamily="34" charset="-122"/>
                <a:ea typeface="思源黑体 CN Heavy" panose="020B0A00000000000000" pitchFamily="34" charset="-122"/>
              </a:rPr>
              <a:t>CONTENTS</a:t>
            </a:r>
            <a:endParaRPr lang="zh-CN" altLang="en-US" sz="2400" dirty="0">
              <a:solidFill>
                <a:schemeClr val="bg1"/>
              </a:solidFill>
              <a:latin typeface="思源黑体 CN Heavy" panose="020B0A00000000000000" pitchFamily="34" charset="-122"/>
              <a:ea typeface="思源黑体 CN Heavy" panose="020B0A00000000000000" pitchFamily="34" charset="-122"/>
            </a:endParaRPr>
          </a:p>
        </p:txBody>
      </p:sp>
      <p:sp>
        <p:nvSpPr>
          <p:cNvPr id="2" name="文本框 1">
            <a:extLst>
              <a:ext uri="{FF2B5EF4-FFF2-40B4-BE49-F238E27FC236}">
                <a16:creationId xmlns:a16="http://schemas.microsoft.com/office/drawing/2014/main" id="{37D3DFF2-AE9D-4DD1-AC64-B9CEA153EC3C}"/>
              </a:ext>
            </a:extLst>
          </p:cNvPr>
          <p:cNvSpPr txBox="1"/>
          <p:nvPr/>
        </p:nvSpPr>
        <p:spPr>
          <a:xfrm>
            <a:off x="7422876" y="1293382"/>
            <a:ext cx="3935693" cy="4271234"/>
          </a:xfrm>
          <a:prstGeom prst="rect">
            <a:avLst/>
          </a:prstGeom>
          <a:noFill/>
        </p:spPr>
        <p:txBody>
          <a:bodyPr wrap="none" rtlCol="0">
            <a:spAutoFit/>
          </a:bodyPr>
          <a:lstStyle/>
          <a:p>
            <a:pPr>
              <a:lnSpc>
                <a:spcPct val="200000"/>
              </a:lnSpc>
            </a:pPr>
            <a:r>
              <a:rPr lang="en-US" altLang="zh-CN" sz="2800" dirty="0">
                <a:solidFill>
                  <a:schemeClr val="bg1"/>
                </a:solidFill>
                <a:latin typeface="Adobe 黑体 Std R" panose="020B0400000000000000" pitchFamily="34" charset="-122"/>
                <a:ea typeface="Adobe 黑体 Std R" panose="020B0400000000000000" pitchFamily="34" charset="-122"/>
              </a:rPr>
              <a:t>1  </a:t>
            </a:r>
            <a:r>
              <a:rPr lang="zh-CN" altLang="en-US" sz="2800" dirty="0">
                <a:solidFill>
                  <a:schemeClr val="bg1"/>
                </a:solidFill>
                <a:latin typeface="Adobe 黑体 Std R" panose="020B0400000000000000" pitchFamily="34" charset="-122"/>
                <a:ea typeface="Adobe 黑体 Std R" panose="020B0400000000000000" pitchFamily="34" charset="-122"/>
              </a:rPr>
              <a:t>设计背景及目标</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企业知识图谱构建</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数据分析</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chemeClr val="bg1"/>
                </a:solidFill>
                <a:latin typeface="Adobe 黑体 Std R" panose="020B0400000000000000" pitchFamily="34" charset="-122"/>
                <a:ea typeface="Adobe 黑体 Std R" panose="020B0400000000000000" pitchFamily="34" charset="-122"/>
              </a:rPr>
              <a:t>图神经网络风险预测</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pPr marL="514350" indent="-514350">
              <a:lnSpc>
                <a:spcPct val="200000"/>
              </a:lnSpc>
              <a:buAutoNum type="arabicPlain" startAt="2"/>
            </a:pPr>
            <a:r>
              <a:rPr lang="zh-CN" altLang="en-US" sz="2800" dirty="0">
                <a:solidFill>
                  <a:srgbClr val="FFFF00"/>
                </a:solidFill>
                <a:latin typeface="Adobe 黑体 Std R" panose="020B0400000000000000" pitchFamily="34" charset="-122"/>
                <a:ea typeface="Adobe 黑体 Std R" panose="020B0400000000000000" pitchFamily="34" charset="-122"/>
              </a:rPr>
              <a:t>成果展示</a:t>
            </a:r>
          </a:p>
        </p:txBody>
      </p:sp>
    </p:spTree>
    <p:extLst>
      <p:ext uri="{BB962C8B-B14F-4D97-AF65-F5344CB8AC3E}">
        <p14:creationId xmlns:p14="http://schemas.microsoft.com/office/powerpoint/2010/main" val="3198154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A0FED76D-C94E-E41D-0A82-BFC8CB5AE358}"/>
              </a:ext>
            </a:extLst>
          </p:cNvPr>
          <p:cNvSpPr/>
          <p:nvPr/>
        </p:nvSpPr>
        <p:spPr>
          <a:xfrm>
            <a:off x="1847999" y="-819314"/>
            <a:ext cx="8496000" cy="8496626"/>
          </a:xfrm>
          <a:prstGeom prst="diamond">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思源黑体 CN Heavy" panose="020B0A00000000000000" pitchFamily="34" charset="-122"/>
              <a:ea typeface="思源黑体 CN Heavy" panose="020B0A00000000000000" pitchFamily="34" charset="-122"/>
            </a:endParaRPr>
          </a:p>
        </p:txBody>
      </p:sp>
      <p:sp>
        <p:nvSpPr>
          <p:cNvPr id="5" name="菱形 4">
            <a:extLst>
              <a:ext uri="{FF2B5EF4-FFF2-40B4-BE49-F238E27FC236}">
                <a16:creationId xmlns:a16="http://schemas.microsoft.com/office/drawing/2014/main" id="{6C136843-DC5E-52D7-2752-DE49513FB7C3}"/>
              </a:ext>
            </a:extLst>
          </p:cNvPr>
          <p:cNvSpPr/>
          <p:nvPr/>
        </p:nvSpPr>
        <p:spPr>
          <a:xfrm>
            <a:off x="1488000" y="-1179000"/>
            <a:ext cx="9216000" cy="9216000"/>
          </a:xfrm>
          <a:prstGeom prst="diamond">
            <a:avLst/>
          </a:prstGeom>
          <a:noFill/>
          <a:ln w="28575">
            <a:solidFill>
              <a:srgbClr val="8B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B0012"/>
              </a:solidFill>
            </a:endParaRPr>
          </a:p>
        </p:txBody>
      </p:sp>
      <p:sp>
        <p:nvSpPr>
          <p:cNvPr id="6" name="菱形 5">
            <a:extLst>
              <a:ext uri="{FF2B5EF4-FFF2-40B4-BE49-F238E27FC236}">
                <a16:creationId xmlns:a16="http://schemas.microsoft.com/office/drawing/2014/main" id="{E7D933B9-1163-3BC8-57EE-30C9153B34BA}"/>
              </a:ext>
            </a:extLst>
          </p:cNvPr>
          <p:cNvSpPr/>
          <p:nvPr/>
        </p:nvSpPr>
        <p:spPr>
          <a:xfrm>
            <a:off x="1686000" y="-981000"/>
            <a:ext cx="8820000" cy="8820000"/>
          </a:xfrm>
          <a:prstGeom prst="diamond">
            <a:avLst/>
          </a:prstGeom>
          <a:noFill/>
          <a:ln w="57150">
            <a:solidFill>
              <a:srgbClr val="8B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B0012"/>
              </a:solidFill>
            </a:endParaRPr>
          </a:p>
        </p:txBody>
      </p:sp>
      <p:sp>
        <p:nvSpPr>
          <p:cNvPr id="7" name="文本框 6">
            <a:extLst>
              <a:ext uri="{FF2B5EF4-FFF2-40B4-BE49-F238E27FC236}">
                <a16:creationId xmlns:a16="http://schemas.microsoft.com/office/drawing/2014/main" id="{CE8D1B20-F2E2-190F-AF8B-D35010D51FAF}"/>
              </a:ext>
            </a:extLst>
          </p:cNvPr>
          <p:cNvSpPr txBox="1"/>
          <p:nvPr/>
        </p:nvSpPr>
        <p:spPr>
          <a:xfrm>
            <a:off x="5492308" y="4226180"/>
            <a:ext cx="1207382" cy="400110"/>
          </a:xfrm>
          <a:prstGeom prst="rect">
            <a:avLst/>
          </a:prstGeom>
          <a:noFill/>
        </p:spPr>
        <p:txBody>
          <a:bodyPr wrap="none" rtlCol="0">
            <a:spAutoFit/>
          </a:bodyPr>
          <a:lstStyle/>
          <a:p>
            <a:r>
              <a:rPr lang="en-US" altLang="zh-CN" sz="2000">
                <a:solidFill>
                  <a:schemeClr val="bg1"/>
                </a:solidFill>
                <a:latin typeface="思源黑体 CN Heavy" panose="020B0A00000000000000" pitchFamily="34" charset="-122"/>
                <a:ea typeface="思源黑体 CN Heavy" panose="020B0A00000000000000" pitchFamily="34" charset="-122"/>
              </a:rPr>
              <a:t>2023.12</a:t>
            </a:r>
            <a:endParaRPr lang="zh-CN" altLang="en-US" sz="2000" dirty="0">
              <a:solidFill>
                <a:schemeClr val="bg1"/>
              </a:solidFill>
              <a:latin typeface="思源黑体 CN Heavy" panose="020B0A00000000000000" pitchFamily="34" charset="-122"/>
              <a:ea typeface="思源黑体 CN Heavy" panose="020B0A00000000000000" pitchFamily="34" charset="-122"/>
            </a:endParaRPr>
          </a:p>
        </p:txBody>
      </p:sp>
      <p:sp>
        <p:nvSpPr>
          <p:cNvPr id="8" name="文本框 7">
            <a:extLst>
              <a:ext uri="{FF2B5EF4-FFF2-40B4-BE49-F238E27FC236}">
                <a16:creationId xmlns:a16="http://schemas.microsoft.com/office/drawing/2014/main" id="{118EFFD5-7DA0-68B8-B745-8988CD1E9FA5}"/>
              </a:ext>
            </a:extLst>
          </p:cNvPr>
          <p:cNvSpPr txBox="1"/>
          <p:nvPr/>
        </p:nvSpPr>
        <p:spPr>
          <a:xfrm>
            <a:off x="5234225" y="2921168"/>
            <a:ext cx="1723549" cy="1015663"/>
          </a:xfrm>
          <a:prstGeom prst="rect">
            <a:avLst/>
          </a:prstGeom>
          <a:noFill/>
        </p:spPr>
        <p:txBody>
          <a:bodyPr wrap="none" rtlCol="0">
            <a:spAutoFit/>
          </a:bodyPr>
          <a:lstStyle/>
          <a:p>
            <a:r>
              <a:rPr lang="zh-CN" altLang="en-US" sz="6000" dirty="0">
                <a:solidFill>
                  <a:schemeClr val="bg1"/>
                </a:solidFill>
                <a:latin typeface="思源黑体 CN Heavy" panose="020B0A00000000000000" pitchFamily="34" charset="-122"/>
                <a:ea typeface="思源黑体 CN Heavy" panose="020B0A00000000000000" pitchFamily="34" charset="-122"/>
              </a:rPr>
              <a:t>谢谢</a:t>
            </a:r>
          </a:p>
        </p:txBody>
      </p:sp>
    </p:spTree>
    <p:extLst>
      <p:ext uri="{BB962C8B-B14F-4D97-AF65-F5344CB8AC3E}">
        <p14:creationId xmlns:p14="http://schemas.microsoft.com/office/powerpoint/2010/main" val="164799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ee Graph (How To w/ 11+ Step-by-Step Examples!)">
            <a:extLst>
              <a:ext uri="{FF2B5EF4-FFF2-40B4-BE49-F238E27FC236}">
                <a16:creationId xmlns:a16="http://schemas.microsoft.com/office/drawing/2014/main" id="{51716A31-8B10-3DA3-E8CB-E0A3A8E7AAC6}"/>
              </a:ext>
            </a:extLst>
          </p:cNvPr>
          <p:cNvPicPr>
            <a:picLocks noChangeAspect="1" noChangeArrowheads="1"/>
          </p:cNvPicPr>
          <p:nvPr/>
        </p:nvPicPr>
        <p:blipFill rotWithShape="1">
          <a:blip r:embed="rId2">
            <a:clrChange>
              <a:clrFrom>
                <a:srgbClr val="000000">
                  <a:alpha val="0"/>
                </a:srgbClr>
              </a:clrFrom>
              <a:clrTo>
                <a:srgbClr val="000000">
                  <a:alpha val="0"/>
                </a:srgbClr>
              </a:clrTo>
            </a:clrChange>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8821" r="21195"/>
          <a:stretch/>
        </p:blipFill>
        <p:spPr bwMode="auto">
          <a:xfrm>
            <a:off x="497955" y="4449643"/>
            <a:ext cx="2735852" cy="256555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传统机器学习建模的弊端</a:t>
              </a:r>
            </a:p>
          </p:txBody>
        </p:sp>
      </p:grpSp>
      <p:sp>
        <p:nvSpPr>
          <p:cNvPr id="12" name="文本框 11">
            <a:extLst>
              <a:ext uri="{FF2B5EF4-FFF2-40B4-BE49-F238E27FC236}">
                <a16:creationId xmlns:a16="http://schemas.microsoft.com/office/drawing/2014/main" id="{BC0BF052-554C-3C8F-0B81-F7532C7A84AF}"/>
              </a:ext>
            </a:extLst>
          </p:cNvPr>
          <p:cNvSpPr txBox="1"/>
          <p:nvPr/>
        </p:nvSpPr>
        <p:spPr>
          <a:xfrm>
            <a:off x="1060362" y="1289304"/>
            <a:ext cx="8043881" cy="707886"/>
          </a:xfrm>
          <a:prstGeom prst="rect">
            <a:avLst/>
          </a:prstGeom>
          <a:noFill/>
        </p:spPr>
        <p:txBody>
          <a:bodyPr wrap="square" rtlCol="0">
            <a:spAutoFit/>
          </a:bodyPr>
          <a:lstStyle/>
          <a:p>
            <a:pPr>
              <a:lnSpc>
                <a:spcPts val="2400"/>
              </a:lnSpc>
            </a:pPr>
            <a:r>
              <a:rPr lang="zh-CN" altLang="en-US" sz="2000" dirty="0"/>
              <a:t>传统机器学习采用决策树、集成学习等有监督模型预测企业风险，但</a:t>
            </a:r>
            <a:r>
              <a:rPr lang="zh-CN" altLang="en-US" sz="2000" b="1" dirty="0"/>
              <a:t>忽略了企业间的关联和交互关系</a:t>
            </a:r>
          </a:p>
        </p:txBody>
      </p:sp>
      <p:sp>
        <p:nvSpPr>
          <p:cNvPr id="13" name="文本框 12">
            <a:extLst>
              <a:ext uri="{FF2B5EF4-FFF2-40B4-BE49-F238E27FC236}">
                <a16:creationId xmlns:a16="http://schemas.microsoft.com/office/drawing/2014/main" id="{05BA067F-7097-CAF7-2C82-556038D73223}"/>
              </a:ext>
            </a:extLst>
          </p:cNvPr>
          <p:cNvSpPr txBox="1"/>
          <p:nvPr/>
        </p:nvSpPr>
        <p:spPr>
          <a:xfrm>
            <a:off x="588442" y="1289304"/>
            <a:ext cx="454325" cy="400110"/>
          </a:xfrm>
          <a:prstGeom prst="rect">
            <a:avLst/>
          </a:prstGeom>
          <a:noFill/>
        </p:spPr>
        <p:txBody>
          <a:bodyPr wrap="square" rtlCol="0">
            <a:spAutoFit/>
          </a:bodyPr>
          <a:lstStyle/>
          <a:p>
            <a:pPr>
              <a:lnSpc>
                <a:spcPts val="2400"/>
              </a:lnSpc>
            </a:pPr>
            <a:r>
              <a:rPr lang="en-US" altLang="zh-CN" sz="2000" dirty="0">
                <a:latin typeface="华文琥珀" panose="02010800040101010101" pitchFamily="2" charset="-122"/>
                <a:ea typeface="华文琥珀" panose="02010800040101010101" pitchFamily="2" charset="-122"/>
              </a:rPr>
              <a:t>·</a:t>
            </a:r>
            <a:endParaRPr lang="zh-CN" altLang="en-US" sz="2000" dirty="0">
              <a:latin typeface="华文琥珀" panose="02010800040101010101" pitchFamily="2" charset="-122"/>
              <a:ea typeface="华文琥珀" panose="02010800040101010101" pitchFamily="2" charset="-122"/>
            </a:endParaRPr>
          </a:p>
        </p:txBody>
      </p:sp>
      <p:pic>
        <p:nvPicPr>
          <p:cNvPr id="16" name="图形 15" descr="男人">
            <a:extLst>
              <a:ext uri="{FF2B5EF4-FFF2-40B4-BE49-F238E27FC236}">
                <a16:creationId xmlns:a16="http://schemas.microsoft.com/office/drawing/2014/main" id="{7CD3A5D8-9BA9-7C58-3740-10D26F885A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9251" y="2886754"/>
            <a:ext cx="1537689" cy="1537689"/>
          </a:xfrm>
          <a:prstGeom prst="rect">
            <a:avLst/>
          </a:prstGeom>
        </p:spPr>
      </p:pic>
      <p:cxnSp>
        <p:nvCxnSpPr>
          <p:cNvPr id="17" name="直接连接符 16">
            <a:extLst>
              <a:ext uri="{FF2B5EF4-FFF2-40B4-BE49-F238E27FC236}">
                <a16:creationId xmlns:a16="http://schemas.microsoft.com/office/drawing/2014/main" id="{72C310C1-C39C-963C-A5BF-376BCFDA8AF2}"/>
              </a:ext>
            </a:extLst>
          </p:cNvPr>
          <p:cNvCxnSpPr>
            <a:cxnSpLocks/>
          </p:cNvCxnSpPr>
          <p:nvPr/>
        </p:nvCxnSpPr>
        <p:spPr>
          <a:xfrm>
            <a:off x="3836504" y="2355574"/>
            <a:ext cx="0" cy="4084983"/>
          </a:xfrm>
          <a:prstGeom prst="line">
            <a:avLst/>
          </a:prstGeom>
          <a:ln w="381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E46052C-6662-C766-C7A0-6B2FFB5FD9F0}"/>
              </a:ext>
            </a:extLst>
          </p:cNvPr>
          <p:cNvCxnSpPr>
            <a:cxnSpLocks/>
          </p:cNvCxnSpPr>
          <p:nvPr/>
        </p:nvCxnSpPr>
        <p:spPr>
          <a:xfrm>
            <a:off x="7984435" y="2355574"/>
            <a:ext cx="0" cy="4084983"/>
          </a:xfrm>
          <a:prstGeom prst="line">
            <a:avLst/>
          </a:prstGeom>
          <a:ln w="3810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6" name="图形 25" descr="两位男士">
            <a:extLst>
              <a:ext uri="{FF2B5EF4-FFF2-40B4-BE49-F238E27FC236}">
                <a16:creationId xmlns:a16="http://schemas.microsoft.com/office/drawing/2014/main" id="{F2D5A35E-B1F9-B935-839C-2859B657C4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94473" y="2898483"/>
            <a:ext cx="1541221" cy="1541221"/>
          </a:xfrm>
          <a:prstGeom prst="rect">
            <a:avLst/>
          </a:prstGeom>
        </p:spPr>
      </p:pic>
      <p:sp>
        <p:nvSpPr>
          <p:cNvPr id="34" name="箭头: 左 33">
            <a:extLst>
              <a:ext uri="{FF2B5EF4-FFF2-40B4-BE49-F238E27FC236}">
                <a16:creationId xmlns:a16="http://schemas.microsoft.com/office/drawing/2014/main" id="{035BE60E-0320-A511-F6DC-428DE75E043A}"/>
              </a:ext>
            </a:extLst>
          </p:cNvPr>
          <p:cNvSpPr/>
          <p:nvPr/>
        </p:nvSpPr>
        <p:spPr>
          <a:xfrm>
            <a:off x="2882168" y="3588026"/>
            <a:ext cx="1838737" cy="934279"/>
          </a:xfrm>
          <a:prstGeom prst="leftArrow">
            <a:avLst/>
          </a:prstGeom>
          <a:solidFill>
            <a:schemeClr val="tx1">
              <a:lumMod val="50000"/>
              <a:lumOff val="50000"/>
            </a:schemeClr>
          </a:solidFill>
          <a:ln>
            <a:solidFill>
              <a:schemeClr val="tx1">
                <a:lumMod val="50000"/>
                <a:lumOff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传统机器学习</a:t>
            </a:r>
          </a:p>
        </p:txBody>
      </p:sp>
      <p:sp>
        <p:nvSpPr>
          <p:cNvPr id="35" name="箭头: 右 34">
            <a:extLst>
              <a:ext uri="{FF2B5EF4-FFF2-40B4-BE49-F238E27FC236}">
                <a16:creationId xmlns:a16="http://schemas.microsoft.com/office/drawing/2014/main" id="{B3FEF855-AE3E-D0A6-4375-EB15E77AC1DB}"/>
              </a:ext>
            </a:extLst>
          </p:cNvPr>
          <p:cNvSpPr/>
          <p:nvPr/>
        </p:nvSpPr>
        <p:spPr>
          <a:xfrm>
            <a:off x="7094203" y="3588026"/>
            <a:ext cx="1780463" cy="934279"/>
          </a:xfrm>
          <a:prstGeom prst="rightArrow">
            <a:avLst/>
          </a:prstGeom>
          <a:solidFill>
            <a:srgbClr val="C00000"/>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图表示学习</a:t>
            </a:r>
          </a:p>
        </p:txBody>
      </p:sp>
      <p:sp>
        <p:nvSpPr>
          <p:cNvPr id="36" name="文本框 35">
            <a:extLst>
              <a:ext uri="{FF2B5EF4-FFF2-40B4-BE49-F238E27FC236}">
                <a16:creationId xmlns:a16="http://schemas.microsoft.com/office/drawing/2014/main" id="{20AB2DDA-EEAB-BF92-1E41-9084D572D594}"/>
              </a:ext>
            </a:extLst>
          </p:cNvPr>
          <p:cNvSpPr txBox="1"/>
          <p:nvPr/>
        </p:nvSpPr>
        <p:spPr>
          <a:xfrm>
            <a:off x="1556008" y="4502222"/>
            <a:ext cx="922701" cy="400110"/>
          </a:xfrm>
          <a:prstGeom prst="rect">
            <a:avLst/>
          </a:prstGeom>
          <a:noFill/>
        </p:spPr>
        <p:txBody>
          <a:bodyPr wrap="square" rtlCol="0">
            <a:spAutoFit/>
          </a:bodyPr>
          <a:lstStyle/>
          <a:p>
            <a:pPr>
              <a:lnSpc>
                <a:spcPts val="2400"/>
              </a:lnSpc>
            </a:pPr>
            <a:r>
              <a:rPr lang="zh-CN" altLang="en-US" dirty="0">
                <a:solidFill>
                  <a:schemeClr val="tx1">
                    <a:lumMod val="50000"/>
                    <a:lumOff val="50000"/>
                  </a:schemeClr>
                </a:solidFill>
              </a:rPr>
              <a:t>实体</a:t>
            </a:r>
          </a:p>
        </p:txBody>
      </p:sp>
      <p:sp>
        <p:nvSpPr>
          <p:cNvPr id="37" name="文本框 36">
            <a:extLst>
              <a:ext uri="{FF2B5EF4-FFF2-40B4-BE49-F238E27FC236}">
                <a16:creationId xmlns:a16="http://schemas.microsoft.com/office/drawing/2014/main" id="{1953A74E-315F-CC9A-8556-8DCC3940523E}"/>
              </a:ext>
            </a:extLst>
          </p:cNvPr>
          <p:cNvSpPr txBox="1"/>
          <p:nvPr/>
        </p:nvSpPr>
        <p:spPr>
          <a:xfrm>
            <a:off x="4677488" y="4517483"/>
            <a:ext cx="2665149" cy="384849"/>
          </a:xfrm>
          <a:prstGeom prst="rect">
            <a:avLst/>
          </a:prstGeom>
          <a:noFill/>
        </p:spPr>
        <p:txBody>
          <a:bodyPr wrap="square" rtlCol="0">
            <a:spAutoFit/>
          </a:bodyPr>
          <a:lstStyle/>
          <a:p>
            <a:pPr>
              <a:lnSpc>
                <a:spcPts val="2400"/>
              </a:lnSpc>
            </a:pPr>
            <a:r>
              <a:rPr lang="zh-CN" altLang="en-US" dirty="0">
                <a:solidFill>
                  <a:schemeClr val="tx1">
                    <a:lumMod val="50000"/>
                    <a:lumOff val="50000"/>
                  </a:schemeClr>
                </a:solidFill>
              </a:rPr>
              <a:t>实体</a:t>
            </a:r>
            <a:r>
              <a:rPr lang="en-US" altLang="zh-CN" dirty="0">
                <a:solidFill>
                  <a:schemeClr val="tx1">
                    <a:lumMod val="50000"/>
                    <a:lumOff val="50000"/>
                  </a:schemeClr>
                </a:solidFill>
              </a:rPr>
              <a:t>1 | </a:t>
            </a:r>
            <a:r>
              <a:rPr lang="zh-CN" altLang="en-US" dirty="0">
                <a:solidFill>
                  <a:schemeClr val="tx1">
                    <a:lumMod val="50000"/>
                    <a:lumOff val="50000"/>
                  </a:schemeClr>
                </a:solidFill>
              </a:rPr>
              <a:t>关联交互 </a:t>
            </a:r>
            <a:r>
              <a:rPr lang="en-US" altLang="zh-CN" dirty="0">
                <a:solidFill>
                  <a:schemeClr val="tx1">
                    <a:lumMod val="50000"/>
                    <a:lumOff val="50000"/>
                  </a:schemeClr>
                </a:solidFill>
              </a:rPr>
              <a:t>| </a:t>
            </a:r>
            <a:r>
              <a:rPr lang="zh-CN" altLang="en-US" dirty="0">
                <a:solidFill>
                  <a:schemeClr val="tx1">
                    <a:lumMod val="50000"/>
                    <a:lumOff val="50000"/>
                  </a:schemeClr>
                </a:solidFill>
              </a:rPr>
              <a:t>实体</a:t>
            </a:r>
            <a:r>
              <a:rPr lang="en-US" altLang="zh-CN" dirty="0">
                <a:solidFill>
                  <a:schemeClr val="tx1">
                    <a:lumMod val="50000"/>
                    <a:lumOff val="50000"/>
                  </a:schemeClr>
                </a:solidFill>
              </a:rPr>
              <a:t>2 </a:t>
            </a:r>
            <a:endParaRPr lang="zh-CN" altLang="en-US" dirty="0">
              <a:solidFill>
                <a:schemeClr val="tx1">
                  <a:lumMod val="50000"/>
                  <a:lumOff val="50000"/>
                </a:schemeClr>
              </a:solidFill>
            </a:endParaRPr>
          </a:p>
        </p:txBody>
      </p:sp>
      <p:sp>
        <p:nvSpPr>
          <p:cNvPr id="38" name="文本框 37">
            <a:extLst>
              <a:ext uri="{FF2B5EF4-FFF2-40B4-BE49-F238E27FC236}">
                <a16:creationId xmlns:a16="http://schemas.microsoft.com/office/drawing/2014/main" id="{694AABBA-B1C4-2080-66F8-CB51D868EFD7}"/>
              </a:ext>
            </a:extLst>
          </p:cNvPr>
          <p:cNvSpPr txBox="1"/>
          <p:nvPr/>
        </p:nvSpPr>
        <p:spPr>
          <a:xfrm>
            <a:off x="9055277" y="4517484"/>
            <a:ext cx="2665149" cy="384849"/>
          </a:xfrm>
          <a:prstGeom prst="rect">
            <a:avLst/>
          </a:prstGeom>
          <a:noFill/>
        </p:spPr>
        <p:txBody>
          <a:bodyPr wrap="square" rtlCol="0">
            <a:spAutoFit/>
          </a:bodyPr>
          <a:lstStyle/>
          <a:p>
            <a:pPr>
              <a:lnSpc>
                <a:spcPts val="2400"/>
              </a:lnSpc>
            </a:pPr>
            <a:r>
              <a:rPr lang="zh-CN" altLang="en-US" dirty="0">
                <a:solidFill>
                  <a:schemeClr val="tx1">
                    <a:lumMod val="50000"/>
                    <a:lumOff val="50000"/>
                  </a:schemeClr>
                </a:solidFill>
              </a:rPr>
              <a:t>实体</a:t>
            </a:r>
            <a:r>
              <a:rPr lang="en-US" altLang="zh-CN" dirty="0">
                <a:solidFill>
                  <a:schemeClr val="tx1">
                    <a:lumMod val="50000"/>
                    <a:lumOff val="50000"/>
                  </a:schemeClr>
                </a:solidFill>
              </a:rPr>
              <a:t>1 | </a:t>
            </a:r>
            <a:r>
              <a:rPr lang="zh-CN" altLang="en-US" dirty="0">
                <a:solidFill>
                  <a:schemeClr val="tx1">
                    <a:lumMod val="50000"/>
                    <a:lumOff val="50000"/>
                  </a:schemeClr>
                </a:solidFill>
              </a:rPr>
              <a:t>关系 </a:t>
            </a:r>
            <a:r>
              <a:rPr lang="en-US" altLang="zh-CN" dirty="0">
                <a:solidFill>
                  <a:schemeClr val="tx1">
                    <a:lumMod val="50000"/>
                    <a:lumOff val="50000"/>
                  </a:schemeClr>
                </a:solidFill>
              </a:rPr>
              <a:t>| </a:t>
            </a:r>
            <a:r>
              <a:rPr lang="zh-CN" altLang="en-US" dirty="0">
                <a:solidFill>
                  <a:schemeClr val="tx1">
                    <a:lumMod val="50000"/>
                    <a:lumOff val="50000"/>
                  </a:schemeClr>
                </a:solidFill>
              </a:rPr>
              <a:t>实体</a:t>
            </a:r>
            <a:r>
              <a:rPr lang="en-US" altLang="zh-CN" dirty="0">
                <a:solidFill>
                  <a:schemeClr val="tx1">
                    <a:lumMod val="50000"/>
                    <a:lumOff val="50000"/>
                  </a:schemeClr>
                </a:solidFill>
              </a:rPr>
              <a:t>2 </a:t>
            </a:r>
            <a:endParaRPr lang="zh-CN" altLang="en-US" dirty="0">
              <a:solidFill>
                <a:schemeClr val="tx1">
                  <a:lumMod val="50000"/>
                  <a:lumOff val="50000"/>
                </a:schemeClr>
              </a:solidFill>
            </a:endParaRPr>
          </a:p>
        </p:txBody>
      </p:sp>
      <p:pic>
        <p:nvPicPr>
          <p:cNvPr id="1026" name="Picture 2" descr="Tree/Graph">
            <a:extLst>
              <a:ext uri="{FF2B5EF4-FFF2-40B4-BE49-F238E27FC236}">
                <a16:creationId xmlns:a16="http://schemas.microsoft.com/office/drawing/2014/main" id="{01A2207A-D143-0FD0-D58A-52D4312F7BEB}"/>
              </a:ext>
            </a:extLst>
          </p:cNvPr>
          <p:cNvPicPr>
            <a:picLocks noChangeAspect="1" noChangeArrowheads="1"/>
          </p:cNvPicPr>
          <p:nvPr/>
        </p:nvPicPr>
        <p:blipFill>
          <a:blip r:embed="rId8">
            <a:clrChange>
              <a:clrFrom>
                <a:srgbClr val="FEFEFE"/>
              </a:clrFrom>
              <a:clrTo>
                <a:srgbClr val="FEFEFE">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104243" y="4980113"/>
            <a:ext cx="2257426" cy="18430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0" name="表格 40">
            <a:extLst>
              <a:ext uri="{FF2B5EF4-FFF2-40B4-BE49-F238E27FC236}">
                <a16:creationId xmlns:a16="http://schemas.microsoft.com/office/drawing/2014/main" id="{31386917-1ECA-16F3-B890-203B4B91B906}"/>
              </a:ext>
            </a:extLst>
          </p:cNvPr>
          <p:cNvGraphicFramePr>
            <a:graphicFrameLocks noGrp="1"/>
          </p:cNvGraphicFramePr>
          <p:nvPr/>
        </p:nvGraphicFramePr>
        <p:xfrm>
          <a:off x="4064000" y="5123516"/>
          <a:ext cx="3692940" cy="1097280"/>
        </p:xfrm>
        <a:graphic>
          <a:graphicData uri="http://schemas.openxmlformats.org/drawingml/2006/table">
            <a:tbl>
              <a:tblPr bandRow="1">
                <a:tableStyleId>{0E3FDE45-AF77-4B5C-9715-49D594BDF05E}</a:tableStyleId>
              </a:tblPr>
              <a:tblGrid>
                <a:gridCol w="617330">
                  <a:extLst>
                    <a:ext uri="{9D8B030D-6E8A-4147-A177-3AD203B41FA5}">
                      <a16:colId xmlns:a16="http://schemas.microsoft.com/office/drawing/2014/main" val="1148167238"/>
                    </a:ext>
                  </a:extLst>
                </a:gridCol>
                <a:gridCol w="859846">
                  <a:extLst>
                    <a:ext uri="{9D8B030D-6E8A-4147-A177-3AD203B41FA5}">
                      <a16:colId xmlns:a16="http://schemas.microsoft.com/office/drawing/2014/main" val="1563132567"/>
                    </a:ext>
                  </a:extLst>
                </a:gridCol>
                <a:gridCol w="738588">
                  <a:extLst>
                    <a:ext uri="{9D8B030D-6E8A-4147-A177-3AD203B41FA5}">
                      <a16:colId xmlns:a16="http://schemas.microsoft.com/office/drawing/2014/main" val="2059082058"/>
                    </a:ext>
                  </a:extLst>
                </a:gridCol>
                <a:gridCol w="738588">
                  <a:extLst>
                    <a:ext uri="{9D8B030D-6E8A-4147-A177-3AD203B41FA5}">
                      <a16:colId xmlns:a16="http://schemas.microsoft.com/office/drawing/2014/main" val="1920440274"/>
                    </a:ext>
                  </a:extLst>
                </a:gridCol>
                <a:gridCol w="738588">
                  <a:extLst>
                    <a:ext uri="{9D8B030D-6E8A-4147-A177-3AD203B41FA5}">
                      <a16:colId xmlns:a16="http://schemas.microsoft.com/office/drawing/2014/main" val="4057562313"/>
                    </a:ext>
                  </a:extLst>
                </a:gridCol>
              </a:tblGrid>
              <a:tr h="283572">
                <a:tc>
                  <a:txBody>
                    <a:bodyPr/>
                    <a:lstStyle/>
                    <a:p>
                      <a:r>
                        <a:rPr lang="en-US" altLang="zh-CN" dirty="0"/>
                        <a:t>ID1</a:t>
                      </a:r>
                    </a:p>
                  </a:txBody>
                  <a:tcPr/>
                </a:tc>
                <a:tc>
                  <a:txBody>
                    <a:bodyPr/>
                    <a:lstStyle/>
                    <a:p>
                      <a:r>
                        <a:rPr lang="en-US" altLang="zh-CN" dirty="0"/>
                        <a:t>250</a:t>
                      </a:r>
                      <a:r>
                        <a:rPr lang="zh-CN" altLang="en-US" dirty="0"/>
                        <a:t>万</a:t>
                      </a:r>
                    </a:p>
                  </a:txBody>
                  <a:tcPr/>
                </a:tc>
                <a:tc>
                  <a:txBody>
                    <a:bodyPr/>
                    <a:lstStyle/>
                    <a:p>
                      <a:r>
                        <a:rPr lang="en-US" altLang="zh-CN" dirty="0"/>
                        <a:t>35</a:t>
                      </a:r>
                      <a:r>
                        <a:rPr lang="zh-CN" altLang="en-US" dirty="0"/>
                        <a:t>人</a:t>
                      </a:r>
                    </a:p>
                  </a:txBody>
                  <a:tcPr/>
                </a:tc>
                <a:tc>
                  <a:txBody>
                    <a:bodyPr/>
                    <a:lstStyle/>
                    <a:p>
                      <a:r>
                        <a:rPr lang="en-US" altLang="zh-CN" dirty="0"/>
                        <a:t>12%</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23148757"/>
                  </a:ext>
                </a:extLst>
              </a:tr>
              <a:tr h="283572">
                <a:tc>
                  <a:txBody>
                    <a:bodyPr/>
                    <a:lstStyle/>
                    <a:p>
                      <a:r>
                        <a:rPr lang="en-US" altLang="zh-CN" dirty="0"/>
                        <a:t>ID2</a:t>
                      </a:r>
                      <a:endParaRPr lang="zh-CN" altLang="en-US" dirty="0"/>
                    </a:p>
                  </a:txBody>
                  <a:tcPr/>
                </a:tc>
                <a:tc>
                  <a:txBody>
                    <a:bodyPr/>
                    <a:lstStyle/>
                    <a:p>
                      <a:r>
                        <a:rPr lang="en-US" altLang="zh-CN" dirty="0"/>
                        <a:t>100</a:t>
                      </a:r>
                      <a:r>
                        <a:rPr lang="zh-CN" altLang="en-US" dirty="0"/>
                        <a:t>万</a:t>
                      </a:r>
                    </a:p>
                  </a:txBody>
                  <a:tcPr/>
                </a:tc>
                <a:tc>
                  <a:txBody>
                    <a:bodyPr/>
                    <a:lstStyle/>
                    <a:p>
                      <a:r>
                        <a:rPr lang="en-US" altLang="zh-CN" dirty="0"/>
                        <a:t>10</a:t>
                      </a:r>
                      <a:r>
                        <a:rPr lang="zh-CN" altLang="en-US" dirty="0"/>
                        <a:t>人</a:t>
                      </a:r>
                    </a:p>
                  </a:txBody>
                  <a:tcPr/>
                </a:tc>
                <a:tc>
                  <a:txBody>
                    <a:bodyPr/>
                    <a:lstStyle/>
                    <a:p>
                      <a:r>
                        <a:rPr lang="en-US" altLang="zh-CN" dirty="0"/>
                        <a:t>95%</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2571444930"/>
                  </a:ext>
                </a:extLst>
              </a:tr>
              <a:tr h="283572">
                <a:tc>
                  <a:txBody>
                    <a:bodyPr/>
                    <a:lstStyle/>
                    <a:p>
                      <a:r>
                        <a:rPr lang="en-US" altLang="zh-CN" dirty="0"/>
                        <a:t>ID3</a:t>
                      </a:r>
                      <a:endParaRPr lang="zh-CN" altLang="en-US" dirty="0"/>
                    </a:p>
                  </a:txBody>
                  <a:tcPr/>
                </a:tc>
                <a:tc>
                  <a:txBody>
                    <a:bodyPr/>
                    <a:lstStyle/>
                    <a:p>
                      <a:r>
                        <a:rPr lang="en-US" altLang="zh-CN" dirty="0"/>
                        <a:t>150</a:t>
                      </a:r>
                      <a:r>
                        <a:rPr lang="zh-CN" altLang="en-US" dirty="0"/>
                        <a:t>万</a:t>
                      </a:r>
                    </a:p>
                  </a:txBody>
                  <a:tcPr/>
                </a:tc>
                <a:tc>
                  <a:txBody>
                    <a:bodyPr/>
                    <a:lstStyle/>
                    <a:p>
                      <a:r>
                        <a:rPr lang="en-US" altLang="zh-CN" dirty="0"/>
                        <a:t>71</a:t>
                      </a:r>
                      <a:r>
                        <a:rPr lang="zh-CN" altLang="en-US" dirty="0"/>
                        <a:t>人</a:t>
                      </a:r>
                    </a:p>
                  </a:txBody>
                  <a:tcPr/>
                </a:tc>
                <a:tc>
                  <a:txBody>
                    <a:bodyPr/>
                    <a:lstStyle/>
                    <a:p>
                      <a:r>
                        <a:rPr lang="en-US" altLang="zh-CN" dirty="0"/>
                        <a:t>70%</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1716066409"/>
                  </a:ext>
                </a:extLst>
              </a:tr>
            </a:tbl>
          </a:graphicData>
        </a:graphic>
      </p:graphicFrame>
      <p:sp>
        <p:nvSpPr>
          <p:cNvPr id="49" name="文本框 48">
            <a:extLst>
              <a:ext uri="{FF2B5EF4-FFF2-40B4-BE49-F238E27FC236}">
                <a16:creationId xmlns:a16="http://schemas.microsoft.com/office/drawing/2014/main" id="{A18C706A-44A9-88E6-B3CB-B413E71B77E3}"/>
              </a:ext>
            </a:extLst>
          </p:cNvPr>
          <p:cNvSpPr txBox="1"/>
          <p:nvPr/>
        </p:nvSpPr>
        <p:spPr>
          <a:xfrm>
            <a:off x="1561775" y="2355574"/>
            <a:ext cx="921884" cy="400110"/>
          </a:xfrm>
          <a:prstGeom prst="rect">
            <a:avLst/>
          </a:prstGeom>
          <a:noFill/>
        </p:spPr>
        <p:txBody>
          <a:bodyPr wrap="square" rtlCol="0">
            <a:spAutoFit/>
          </a:bodyPr>
          <a:lstStyle/>
          <a:p>
            <a:pPr>
              <a:lnSpc>
                <a:spcPts val="2400"/>
              </a:lnSpc>
            </a:pPr>
            <a:r>
              <a:rPr lang="en-US" altLang="zh-CN" b="1" dirty="0">
                <a:solidFill>
                  <a:schemeClr val="tx1">
                    <a:lumMod val="85000"/>
                    <a:lumOff val="15000"/>
                  </a:schemeClr>
                </a:solidFill>
              </a:rPr>
              <a:t>Lists</a:t>
            </a:r>
            <a:endParaRPr lang="zh-CN" altLang="en-US" b="1" dirty="0">
              <a:solidFill>
                <a:schemeClr val="tx1">
                  <a:lumMod val="85000"/>
                  <a:lumOff val="15000"/>
                </a:schemeClr>
              </a:solidFill>
            </a:endParaRPr>
          </a:p>
        </p:txBody>
      </p:sp>
      <p:sp>
        <p:nvSpPr>
          <p:cNvPr id="51" name="文本框 50">
            <a:extLst>
              <a:ext uri="{FF2B5EF4-FFF2-40B4-BE49-F238E27FC236}">
                <a16:creationId xmlns:a16="http://schemas.microsoft.com/office/drawing/2014/main" id="{DC0F1AFA-E42D-C5B4-A4A5-304283FFB276}"/>
              </a:ext>
            </a:extLst>
          </p:cNvPr>
          <p:cNvSpPr txBox="1"/>
          <p:nvPr/>
        </p:nvSpPr>
        <p:spPr>
          <a:xfrm>
            <a:off x="4963229" y="2394527"/>
            <a:ext cx="2130974" cy="384849"/>
          </a:xfrm>
          <a:prstGeom prst="rect">
            <a:avLst/>
          </a:prstGeom>
          <a:noFill/>
        </p:spPr>
        <p:txBody>
          <a:bodyPr wrap="square">
            <a:spAutoFit/>
          </a:bodyPr>
          <a:lstStyle/>
          <a:p>
            <a:pPr>
              <a:lnSpc>
                <a:spcPts val="2400"/>
              </a:lnSpc>
            </a:pPr>
            <a:r>
              <a:rPr lang="en-US" altLang="zh-CN" b="1" dirty="0">
                <a:solidFill>
                  <a:schemeClr val="tx1">
                    <a:lumMod val="85000"/>
                    <a:lumOff val="15000"/>
                  </a:schemeClr>
                </a:solidFill>
              </a:rPr>
              <a:t>SQL/Relation Data</a:t>
            </a:r>
            <a:endParaRPr lang="zh-CN" altLang="en-US" b="1" dirty="0">
              <a:solidFill>
                <a:schemeClr val="tx1">
                  <a:lumMod val="85000"/>
                  <a:lumOff val="15000"/>
                </a:schemeClr>
              </a:solidFill>
            </a:endParaRPr>
          </a:p>
        </p:txBody>
      </p:sp>
      <p:sp>
        <p:nvSpPr>
          <p:cNvPr id="52" name="文本框 51">
            <a:extLst>
              <a:ext uri="{FF2B5EF4-FFF2-40B4-BE49-F238E27FC236}">
                <a16:creationId xmlns:a16="http://schemas.microsoft.com/office/drawing/2014/main" id="{62A52F4D-2F41-664F-CDB0-046D30646CC2}"/>
              </a:ext>
            </a:extLst>
          </p:cNvPr>
          <p:cNvSpPr txBox="1"/>
          <p:nvPr/>
        </p:nvSpPr>
        <p:spPr>
          <a:xfrm>
            <a:off x="9589452" y="2394527"/>
            <a:ext cx="2130974" cy="384849"/>
          </a:xfrm>
          <a:prstGeom prst="rect">
            <a:avLst/>
          </a:prstGeom>
          <a:noFill/>
        </p:spPr>
        <p:txBody>
          <a:bodyPr wrap="square">
            <a:spAutoFit/>
          </a:bodyPr>
          <a:lstStyle/>
          <a:p>
            <a:pPr>
              <a:lnSpc>
                <a:spcPts val="2400"/>
              </a:lnSpc>
            </a:pPr>
            <a:r>
              <a:rPr lang="en-US" altLang="zh-CN" b="1" dirty="0">
                <a:solidFill>
                  <a:schemeClr val="tx1">
                    <a:lumMod val="85000"/>
                    <a:lumOff val="15000"/>
                  </a:schemeClr>
                </a:solidFill>
              </a:rPr>
              <a:t>Graphs</a:t>
            </a:r>
            <a:endParaRPr lang="zh-CN" altLang="en-US" b="1" dirty="0">
              <a:solidFill>
                <a:schemeClr val="tx1">
                  <a:lumMod val="85000"/>
                  <a:lumOff val="15000"/>
                </a:schemeClr>
              </a:solidFill>
            </a:endParaRPr>
          </a:p>
        </p:txBody>
      </p:sp>
      <p:pic>
        <p:nvPicPr>
          <p:cNvPr id="53" name="图形 52" descr="两位男士">
            <a:extLst>
              <a:ext uri="{FF2B5EF4-FFF2-40B4-BE49-F238E27FC236}">
                <a16:creationId xmlns:a16="http://schemas.microsoft.com/office/drawing/2014/main" id="{FEF5654F-FAED-3704-C7CC-CBBD53482C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94839" y="3006143"/>
            <a:ext cx="1541221" cy="1541221"/>
          </a:xfrm>
          <a:prstGeom prst="rect">
            <a:avLst/>
          </a:prstGeom>
        </p:spPr>
      </p:pic>
      <p:pic>
        <p:nvPicPr>
          <p:cNvPr id="54" name="图形 53" descr="男人">
            <a:extLst>
              <a:ext uri="{FF2B5EF4-FFF2-40B4-BE49-F238E27FC236}">
                <a16:creationId xmlns:a16="http://schemas.microsoft.com/office/drawing/2014/main" id="{2A6244BA-40BD-B023-F75A-484FC76298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15975" y="3102689"/>
            <a:ext cx="1346954" cy="1346954"/>
          </a:xfrm>
          <a:prstGeom prst="rect">
            <a:avLst/>
          </a:prstGeom>
        </p:spPr>
      </p:pic>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Tree>
    <p:extLst>
      <p:ext uri="{BB962C8B-B14F-4D97-AF65-F5344CB8AC3E}">
        <p14:creationId xmlns:p14="http://schemas.microsoft.com/office/powerpoint/2010/main" val="957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FE12695-C0A0-2D64-F79A-7D7420250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659" y="2326453"/>
            <a:ext cx="8782681" cy="4146874"/>
          </a:xfrm>
          <a:prstGeom prst="rect">
            <a:avLst/>
          </a:prstGeom>
        </p:spPr>
      </p:pic>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同业案例</a:t>
              </a:r>
            </a:p>
          </p:txBody>
        </p:sp>
      </p:grpSp>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3" name="矩形 2">
            <a:extLst>
              <a:ext uri="{FF2B5EF4-FFF2-40B4-BE49-F238E27FC236}">
                <a16:creationId xmlns:a16="http://schemas.microsoft.com/office/drawing/2014/main" id="{20A1C729-46A1-51E6-E513-66F0650B6B3F}"/>
              </a:ext>
            </a:extLst>
          </p:cNvPr>
          <p:cNvSpPr/>
          <p:nvPr/>
        </p:nvSpPr>
        <p:spPr>
          <a:xfrm>
            <a:off x="438990" y="1283238"/>
            <a:ext cx="10826346" cy="940066"/>
          </a:xfrm>
          <a:prstGeom prst="rect">
            <a:avLst/>
          </a:prstGeom>
        </p:spPr>
        <p:txBody>
          <a:bodyPr wrap="square">
            <a:spAutoFit/>
            <a:scene3d>
              <a:camera prst="orthographicFront"/>
              <a:lightRig rig="threePt" dir="t"/>
            </a:scene3d>
            <a:sp3d contourW="12700"/>
          </a:bodyPr>
          <a:lstStyle/>
          <a:p>
            <a:pPr marL="341377" indent="-341377">
              <a:lnSpc>
                <a:spcPct val="150000"/>
              </a:lnSpc>
              <a:buFont typeface="Arial" panose="020B0604020202020204" pitchFamily="34" charset="0"/>
              <a:buChar char="•"/>
            </a:pPr>
            <a:r>
              <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rPr>
              <a:t>构建企业风险知识图谱用于企业风险识别</a:t>
            </a:r>
            <a:r>
              <a:rPr lang="en-US" altLang="zh-CN" sz="2000" dirty="0">
                <a:latin typeface="Microsoft YaHei" panose="020B0503020204020204" pitchFamily="34" charset="-122"/>
                <a:ea typeface="Microsoft YaHei" panose="020B0503020204020204" pitchFamily="34" charset="-122"/>
                <a:sym typeface="字魂59号-创粗黑" panose="00000500000000000000" pitchFamily="2" charset="-122"/>
              </a:rPr>
              <a:t>[1]</a:t>
            </a:r>
            <a:r>
              <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rPr>
              <a:t>——</a:t>
            </a:r>
            <a:r>
              <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rPr>
              <a:t>无法动态更新数据实现实时识别更新</a:t>
            </a:r>
            <a:endPar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endParaRPr>
          </a:p>
          <a:p>
            <a:pPr algn="just">
              <a:lnSpc>
                <a:spcPct val="150000"/>
              </a:lnSpc>
            </a:pPr>
            <a:r>
              <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rPr>
              <a:t>[1]</a:t>
            </a:r>
            <a:r>
              <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rPr>
              <a:t>陈晓军</a:t>
            </a:r>
            <a:r>
              <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rPr>
              <a:t>,</a:t>
            </a:r>
            <a:r>
              <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rPr>
              <a:t>向阳</a:t>
            </a:r>
            <a:r>
              <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rPr>
              <a:t>.</a:t>
            </a:r>
            <a:r>
              <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rPr>
              <a:t>企业风险知识图谱的构建及应用</a:t>
            </a:r>
            <a:r>
              <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rPr>
              <a:t>[J].</a:t>
            </a:r>
            <a:r>
              <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rPr>
              <a:t>计算机科学</a:t>
            </a:r>
            <a:r>
              <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rPr>
              <a:t>, 2020, 47(11):7.</a:t>
            </a:r>
            <a:endPar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endParaRPr>
          </a:p>
        </p:txBody>
      </p:sp>
    </p:spTree>
    <p:extLst>
      <p:ext uri="{BB962C8B-B14F-4D97-AF65-F5344CB8AC3E}">
        <p14:creationId xmlns:p14="http://schemas.microsoft.com/office/powerpoint/2010/main" val="158652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9500CD9-85E6-59E0-3C4F-7F2C78880ECB}"/>
              </a:ext>
            </a:extLst>
          </p:cNvPr>
          <p:cNvGrpSpPr/>
          <p:nvPr/>
        </p:nvGrpSpPr>
        <p:grpSpPr>
          <a:xfrm>
            <a:off x="514930" y="429675"/>
            <a:ext cx="4725295" cy="544713"/>
            <a:chOff x="274214" y="217809"/>
            <a:chExt cx="3937746" cy="453927"/>
          </a:xfrm>
        </p:grpSpPr>
        <p:grpSp>
          <p:nvGrpSpPr>
            <p:cNvPr id="7" name="组合 6">
              <a:extLst>
                <a:ext uri="{FF2B5EF4-FFF2-40B4-BE49-F238E27FC236}">
                  <a16:creationId xmlns:a16="http://schemas.microsoft.com/office/drawing/2014/main" id="{F84B8234-254A-7C7E-ED32-9E35A173945A}"/>
                </a:ext>
              </a:extLst>
            </p:cNvPr>
            <p:cNvGrpSpPr/>
            <p:nvPr/>
          </p:nvGrpSpPr>
          <p:grpSpPr>
            <a:xfrm>
              <a:off x="274214" y="217809"/>
              <a:ext cx="454527" cy="435930"/>
              <a:chOff x="683568" y="1489348"/>
              <a:chExt cx="2638425" cy="2530475"/>
            </a:xfrm>
          </p:grpSpPr>
          <p:sp>
            <p:nvSpPr>
              <p:cNvPr id="9" name="Freeform 7">
                <a:extLst>
                  <a:ext uri="{FF2B5EF4-FFF2-40B4-BE49-F238E27FC236}">
                    <a16:creationId xmlns:a16="http://schemas.microsoft.com/office/drawing/2014/main" id="{16D558CE-1B10-1B4C-C9F5-76A0AE5E7C80}"/>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10" name="Freeform 8">
                <a:extLst>
                  <a:ext uri="{FF2B5EF4-FFF2-40B4-BE49-F238E27FC236}">
                    <a16:creationId xmlns:a16="http://schemas.microsoft.com/office/drawing/2014/main" id="{02629605-3226-2EDD-8233-73A67FA8B43D}"/>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8" name="TextBox 33">
              <a:extLst>
                <a:ext uri="{FF2B5EF4-FFF2-40B4-BE49-F238E27FC236}">
                  <a16:creationId xmlns:a16="http://schemas.microsoft.com/office/drawing/2014/main" id="{564001A3-77CD-B2BA-6A40-B0413E7F9440}"/>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同业案例</a:t>
              </a:r>
            </a:p>
          </p:txBody>
        </p:sp>
      </p:grpSp>
      <p:pic>
        <p:nvPicPr>
          <p:cNvPr id="2" name="图片 1">
            <a:extLst>
              <a:ext uri="{FF2B5EF4-FFF2-40B4-BE49-F238E27FC236}">
                <a16:creationId xmlns:a16="http://schemas.microsoft.com/office/drawing/2014/main" id="{5F9B3166-8196-9A79-885A-932FFF980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3" name="矩形 2">
            <a:extLst>
              <a:ext uri="{FF2B5EF4-FFF2-40B4-BE49-F238E27FC236}">
                <a16:creationId xmlns:a16="http://schemas.microsoft.com/office/drawing/2014/main" id="{20A1C729-46A1-51E6-E513-66F0650B6B3F}"/>
              </a:ext>
            </a:extLst>
          </p:cNvPr>
          <p:cNvSpPr/>
          <p:nvPr/>
        </p:nvSpPr>
        <p:spPr>
          <a:xfrm>
            <a:off x="438990" y="1283238"/>
            <a:ext cx="10976870" cy="1377685"/>
          </a:xfrm>
          <a:prstGeom prst="rect">
            <a:avLst/>
          </a:prstGeom>
        </p:spPr>
        <p:txBody>
          <a:bodyPr wrap="square">
            <a:spAutoFit/>
            <a:scene3d>
              <a:camera prst="orthographicFront"/>
              <a:lightRig rig="threePt" dir="t"/>
            </a:scene3d>
            <a:sp3d contourW="12700"/>
          </a:bodyPr>
          <a:lstStyle/>
          <a:p>
            <a:pPr marL="341377" indent="-341377">
              <a:lnSpc>
                <a:spcPct val="150000"/>
              </a:lnSpc>
              <a:buFont typeface="Arial" panose="020B0604020202020204" pitchFamily="34" charset="0"/>
              <a:buChar char="•"/>
            </a:pPr>
            <a:r>
              <a:rPr lang="zh-CN" altLang="en-US" sz="2000" b="0" i="0" dirty="0">
                <a:solidFill>
                  <a:srgbClr val="333333"/>
                </a:solidFill>
                <a:effectLst/>
                <a:latin typeface="Microsoft yahei" panose="020B0503020204020204" pitchFamily="34" charset="-122"/>
                <a:ea typeface="Microsoft yahei" panose="020B0503020204020204" pitchFamily="34" charset="-122"/>
              </a:rPr>
              <a:t>基于神经网络和粒子群优化的金融企业风险预测研究</a:t>
            </a:r>
            <a:r>
              <a:rPr lang="en-US" altLang="zh-CN" sz="2000" dirty="0">
                <a:solidFill>
                  <a:srgbClr val="333333"/>
                </a:solidFill>
                <a:latin typeface="Microsoft yahei" panose="020B0503020204020204" pitchFamily="34" charset="-122"/>
                <a:ea typeface="Microsoft yahei" panose="020B0503020204020204" pitchFamily="34" charset="-122"/>
              </a:rPr>
              <a:t>[2]</a:t>
            </a:r>
            <a:endParaRPr lang="en-US" altLang="zh-CN" sz="2000" b="0" i="0" dirty="0">
              <a:solidFill>
                <a:srgbClr val="333333"/>
              </a:solidFill>
              <a:effectLst/>
              <a:latin typeface="Microsoft yahei" panose="020B0503020204020204" pitchFamily="34" charset="-122"/>
              <a:ea typeface="Microsoft yahei" panose="020B0503020204020204" pitchFamily="34" charset="-122"/>
            </a:endParaRPr>
          </a:p>
          <a:p>
            <a:pPr marL="341377" indent="-341377">
              <a:lnSpc>
                <a:spcPct val="150000"/>
              </a:lnSpc>
              <a:buFont typeface="Arial" panose="020B0604020202020204" pitchFamily="34" charset="0"/>
              <a:buChar char="•"/>
            </a:pPr>
            <a:r>
              <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rPr>
              <a:t>使用机器学习方法或前馈神经网络进行风险预测，只考虑</a:t>
            </a:r>
            <a:r>
              <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rPr>
              <a:t>12</a:t>
            </a:r>
            <a:r>
              <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rPr>
              <a:t>个维度的数据，且忽略了企业拓扑关系</a:t>
            </a:r>
            <a:endPar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endParaRPr>
          </a:p>
          <a:p>
            <a:pPr algn="just">
              <a:lnSpc>
                <a:spcPct val="150000"/>
              </a:lnSpc>
            </a:pPr>
            <a:r>
              <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rPr>
              <a:t>[2]</a:t>
            </a:r>
            <a:r>
              <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rPr>
              <a:t>黄伟</a:t>
            </a:r>
            <a:r>
              <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rPr>
              <a:t>. </a:t>
            </a:r>
            <a:r>
              <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rPr>
              <a:t>基于神经网络和粒子群优化的金融企业风险预测研究</a:t>
            </a:r>
            <a:r>
              <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rPr>
              <a:t>[D].</a:t>
            </a:r>
            <a:r>
              <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rPr>
              <a:t>南昌大学</a:t>
            </a:r>
            <a:r>
              <a:rPr lang="en-US" altLang="zh-CN" sz="1896" dirty="0">
                <a:latin typeface="Microsoft YaHei" panose="020B0503020204020204" pitchFamily="34" charset="-122"/>
                <a:ea typeface="Microsoft YaHei" panose="020B0503020204020204" pitchFamily="34" charset="-122"/>
                <a:sym typeface="字魂59号-创粗黑" panose="00000500000000000000" pitchFamily="2" charset="-122"/>
              </a:rPr>
              <a:t>, 2023.</a:t>
            </a:r>
            <a:endParaRPr lang="zh-CN" altLang="en-US" sz="1896" dirty="0">
              <a:latin typeface="Microsoft YaHei" panose="020B0503020204020204" pitchFamily="34" charset="-122"/>
              <a:ea typeface="Microsoft YaHei" panose="020B0503020204020204" pitchFamily="34" charset="-122"/>
              <a:sym typeface="字魂59号-创粗黑" panose="00000500000000000000" pitchFamily="2" charset="-122"/>
            </a:endParaRPr>
          </a:p>
        </p:txBody>
      </p:sp>
      <p:pic>
        <p:nvPicPr>
          <p:cNvPr id="5" name="图片 4">
            <a:extLst>
              <a:ext uri="{FF2B5EF4-FFF2-40B4-BE49-F238E27FC236}">
                <a16:creationId xmlns:a16="http://schemas.microsoft.com/office/drawing/2014/main" id="{DC8D2ED3-8AB7-AB92-AAD0-A59BC4BC1C81}"/>
              </a:ext>
            </a:extLst>
          </p:cNvPr>
          <p:cNvPicPr>
            <a:picLocks noChangeAspect="1"/>
          </p:cNvPicPr>
          <p:nvPr/>
        </p:nvPicPr>
        <p:blipFill>
          <a:blip r:embed="rId3"/>
          <a:stretch>
            <a:fillRect/>
          </a:stretch>
        </p:blipFill>
        <p:spPr>
          <a:xfrm>
            <a:off x="6495069" y="2776462"/>
            <a:ext cx="4270342" cy="3888872"/>
          </a:xfrm>
          <a:prstGeom prst="rect">
            <a:avLst/>
          </a:prstGeom>
        </p:spPr>
      </p:pic>
      <p:pic>
        <p:nvPicPr>
          <p:cNvPr id="13" name="图片 12">
            <a:extLst>
              <a:ext uri="{FF2B5EF4-FFF2-40B4-BE49-F238E27FC236}">
                <a16:creationId xmlns:a16="http://schemas.microsoft.com/office/drawing/2014/main" id="{D4E30B65-3727-6881-B566-8C26AC827D42}"/>
              </a:ext>
            </a:extLst>
          </p:cNvPr>
          <p:cNvPicPr>
            <a:picLocks noChangeAspect="1"/>
          </p:cNvPicPr>
          <p:nvPr/>
        </p:nvPicPr>
        <p:blipFill>
          <a:blip r:embed="rId4"/>
          <a:stretch>
            <a:fillRect/>
          </a:stretch>
        </p:blipFill>
        <p:spPr>
          <a:xfrm>
            <a:off x="1119313" y="3105236"/>
            <a:ext cx="4120912" cy="3301597"/>
          </a:xfrm>
          <a:prstGeom prst="rect">
            <a:avLst/>
          </a:prstGeom>
        </p:spPr>
      </p:pic>
    </p:spTree>
    <p:extLst>
      <p:ext uri="{BB962C8B-B14F-4D97-AF65-F5344CB8AC3E}">
        <p14:creationId xmlns:p14="http://schemas.microsoft.com/office/powerpoint/2010/main" val="54693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289982F8-0CF2-A667-F0D5-9D5E845B36C5}"/>
              </a:ext>
            </a:extLst>
          </p:cNvPr>
          <p:cNvSpPr/>
          <p:nvPr/>
        </p:nvSpPr>
        <p:spPr>
          <a:xfrm>
            <a:off x="986850" y="1093419"/>
            <a:ext cx="1554821" cy="522775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3F1E8876-F906-7B4A-F05A-672C669F8571}"/>
              </a:ext>
            </a:extLst>
          </p:cNvPr>
          <p:cNvGrpSpPr/>
          <p:nvPr/>
        </p:nvGrpSpPr>
        <p:grpSpPr>
          <a:xfrm>
            <a:off x="514930" y="429675"/>
            <a:ext cx="4725295" cy="544713"/>
            <a:chOff x="274214" y="217809"/>
            <a:chExt cx="3937746" cy="453927"/>
          </a:xfrm>
        </p:grpSpPr>
        <p:grpSp>
          <p:nvGrpSpPr>
            <p:cNvPr id="5" name="组合 4">
              <a:extLst>
                <a:ext uri="{FF2B5EF4-FFF2-40B4-BE49-F238E27FC236}">
                  <a16:creationId xmlns:a16="http://schemas.microsoft.com/office/drawing/2014/main" id="{D04AA9CB-95D8-513F-1FFD-33018028F77E}"/>
                </a:ext>
              </a:extLst>
            </p:cNvPr>
            <p:cNvGrpSpPr/>
            <p:nvPr/>
          </p:nvGrpSpPr>
          <p:grpSpPr>
            <a:xfrm>
              <a:off x="274214" y="217809"/>
              <a:ext cx="454527" cy="435930"/>
              <a:chOff x="683568" y="1489348"/>
              <a:chExt cx="2638425" cy="2530475"/>
            </a:xfrm>
          </p:grpSpPr>
          <p:sp>
            <p:nvSpPr>
              <p:cNvPr id="7" name="Freeform 7">
                <a:extLst>
                  <a:ext uri="{FF2B5EF4-FFF2-40B4-BE49-F238E27FC236}">
                    <a16:creationId xmlns:a16="http://schemas.microsoft.com/office/drawing/2014/main" id="{A91FAED3-74A4-0056-9AFE-1D655EF4576C}"/>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8" name="Freeform 8">
                <a:extLst>
                  <a:ext uri="{FF2B5EF4-FFF2-40B4-BE49-F238E27FC236}">
                    <a16:creationId xmlns:a16="http://schemas.microsoft.com/office/drawing/2014/main" id="{F9997D21-E7BA-1C1E-7B64-B58B9AC1D250}"/>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6" name="TextBox 33">
              <a:extLst>
                <a:ext uri="{FF2B5EF4-FFF2-40B4-BE49-F238E27FC236}">
                  <a16:creationId xmlns:a16="http://schemas.microsoft.com/office/drawing/2014/main" id="{8DBB7751-23CC-0056-3E3F-0EC366D1C496}"/>
                </a:ext>
              </a:extLst>
            </p:cNvPr>
            <p:cNvSpPr txBox="1"/>
            <p:nvPr/>
          </p:nvSpPr>
          <p:spPr>
            <a:xfrm>
              <a:off x="728742" y="235719"/>
              <a:ext cx="3483218" cy="436017"/>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研究内容</a:t>
              </a:r>
            </a:p>
          </p:txBody>
        </p:sp>
      </p:grpSp>
      <p:sp>
        <p:nvSpPr>
          <p:cNvPr id="12" name="矩形 11">
            <a:extLst>
              <a:ext uri="{FF2B5EF4-FFF2-40B4-BE49-F238E27FC236}">
                <a16:creationId xmlns:a16="http://schemas.microsoft.com/office/drawing/2014/main" id="{2C384381-3CFF-ED3F-B109-5BCB4FC8F283}"/>
              </a:ext>
            </a:extLst>
          </p:cNvPr>
          <p:cNvSpPr/>
          <p:nvPr/>
        </p:nvSpPr>
        <p:spPr>
          <a:xfrm>
            <a:off x="1769166" y="1510746"/>
            <a:ext cx="9435984" cy="4353341"/>
          </a:xfrm>
          <a:prstGeom prst="rect">
            <a:avLst/>
          </a:prstGeom>
          <a:solidFill>
            <a:srgbClr val="FFFFFF">
              <a:alpha val="94118"/>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组合 18">
            <a:extLst>
              <a:ext uri="{FF2B5EF4-FFF2-40B4-BE49-F238E27FC236}">
                <a16:creationId xmlns:a16="http://schemas.microsoft.com/office/drawing/2014/main" id="{C63EF7EA-4B1C-D629-D390-FDE816A3B3E5}"/>
              </a:ext>
            </a:extLst>
          </p:cNvPr>
          <p:cNvGrpSpPr/>
          <p:nvPr/>
        </p:nvGrpSpPr>
        <p:grpSpPr>
          <a:xfrm>
            <a:off x="2257545" y="1813672"/>
            <a:ext cx="9100931" cy="3661743"/>
            <a:chOff x="1973419" y="1977887"/>
            <a:chExt cx="9100931" cy="3661743"/>
          </a:xfrm>
        </p:grpSpPr>
        <p:sp>
          <p:nvSpPr>
            <p:cNvPr id="13" name="文本框 12">
              <a:extLst>
                <a:ext uri="{FF2B5EF4-FFF2-40B4-BE49-F238E27FC236}">
                  <a16:creationId xmlns:a16="http://schemas.microsoft.com/office/drawing/2014/main" id="{5C24236E-8687-6381-74B0-AE805BC70036}"/>
                </a:ext>
              </a:extLst>
            </p:cNvPr>
            <p:cNvSpPr txBox="1"/>
            <p:nvPr/>
          </p:nvSpPr>
          <p:spPr>
            <a:xfrm>
              <a:off x="3331767" y="1977887"/>
              <a:ext cx="7742583" cy="400110"/>
            </a:xfrm>
            <a:prstGeom prst="rect">
              <a:avLst/>
            </a:prstGeom>
            <a:noFill/>
          </p:spPr>
          <p:txBody>
            <a:bodyPr wrap="square" rtlCol="0">
              <a:spAutoFit/>
            </a:bodyPr>
            <a:lstStyle/>
            <a:p>
              <a:r>
                <a:rPr lang="zh-CN" altLang="en-US" sz="2000" dirty="0"/>
                <a:t>基于</a:t>
              </a:r>
              <a:r>
                <a:rPr lang="zh-CN" altLang="en-US" sz="2000" b="1" dirty="0"/>
                <a:t>知识图谱</a:t>
              </a:r>
              <a:r>
                <a:rPr lang="zh-CN" altLang="en-US" sz="2000" dirty="0"/>
                <a:t>和</a:t>
              </a:r>
              <a:r>
                <a:rPr lang="zh-CN" altLang="en-US" sz="2000" b="1" dirty="0"/>
                <a:t>图神经网络</a:t>
              </a:r>
              <a:r>
                <a:rPr lang="zh-CN" altLang="en-US" sz="2000" dirty="0"/>
                <a:t>，构建</a:t>
              </a:r>
              <a:r>
                <a:rPr lang="zh-CN" altLang="en-US" sz="2000" b="1" dirty="0"/>
                <a:t>企业风险知识图谱平台</a:t>
              </a:r>
              <a:endParaRPr lang="en-US" altLang="zh-CN" sz="2000" b="1" dirty="0"/>
            </a:p>
          </p:txBody>
        </p:sp>
        <p:sp>
          <p:nvSpPr>
            <p:cNvPr id="14" name="文本框 13">
              <a:extLst>
                <a:ext uri="{FF2B5EF4-FFF2-40B4-BE49-F238E27FC236}">
                  <a16:creationId xmlns:a16="http://schemas.microsoft.com/office/drawing/2014/main" id="{C45DD939-901A-E299-6285-BCB6B8C06C7A}"/>
                </a:ext>
              </a:extLst>
            </p:cNvPr>
            <p:cNvSpPr txBox="1"/>
            <p:nvPr/>
          </p:nvSpPr>
          <p:spPr>
            <a:xfrm>
              <a:off x="1973420" y="1977887"/>
              <a:ext cx="1358348" cy="400110"/>
            </a:xfrm>
            <a:prstGeom prst="rect">
              <a:avLst/>
            </a:prstGeom>
            <a:noFill/>
          </p:spPr>
          <p:txBody>
            <a:bodyPr wrap="square" rtlCol="0">
              <a:spAutoFit/>
            </a:bodyPr>
            <a:lstStyle/>
            <a:p>
              <a:r>
                <a:rPr lang="zh-CN" altLang="en-US" sz="2000" b="1" dirty="0">
                  <a:solidFill>
                    <a:srgbClr val="C00000"/>
                  </a:solidFill>
                  <a:latin typeface="思源黑体 CN Heavy" panose="020B0A00000000000000" pitchFamily="34" charset="-122"/>
                  <a:ea typeface="思源黑体 CN Heavy" panose="020B0A00000000000000" pitchFamily="34" charset="-122"/>
                </a:rPr>
                <a:t>设计任务</a:t>
              </a:r>
              <a:endParaRPr lang="en-US" altLang="zh-CN" sz="2000" b="1" dirty="0">
                <a:solidFill>
                  <a:srgbClr val="C00000"/>
                </a:solidFill>
                <a:latin typeface="思源黑体 CN Heavy" panose="020B0A00000000000000" pitchFamily="34" charset="-122"/>
                <a:ea typeface="思源黑体 CN Heavy" panose="020B0A00000000000000" pitchFamily="34" charset="-122"/>
              </a:endParaRPr>
            </a:p>
          </p:txBody>
        </p:sp>
        <p:sp>
          <p:nvSpPr>
            <p:cNvPr id="16" name="文本框 15">
              <a:extLst>
                <a:ext uri="{FF2B5EF4-FFF2-40B4-BE49-F238E27FC236}">
                  <a16:creationId xmlns:a16="http://schemas.microsoft.com/office/drawing/2014/main" id="{330C34DC-452B-9E7C-BCA2-BA0DC57B1CD3}"/>
                </a:ext>
              </a:extLst>
            </p:cNvPr>
            <p:cNvSpPr txBox="1"/>
            <p:nvPr/>
          </p:nvSpPr>
          <p:spPr>
            <a:xfrm>
              <a:off x="1973419" y="2714301"/>
              <a:ext cx="1358348" cy="400110"/>
            </a:xfrm>
            <a:prstGeom prst="rect">
              <a:avLst/>
            </a:prstGeom>
            <a:noFill/>
          </p:spPr>
          <p:txBody>
            <a:bodyPr wrap="square" rtlCol="0">
              <a:spAutoFit/>
            </a:bodyPr>
            <a:lstStyle/>
            <a:p>
              <a:r>
                <a:rPr lang="zh-CN" altLang="en-US" sz="2000" b="1" dirty="0">
                  <a:solidFill>
                    <a:srgbClr val="C00000"/>
                  </a:solidFill>
                  <a:latin typeface="思源黑体 CN Heavy" panose="020B0A00000000000000" pitchFamily="34" charset="-122"/>
                  <a:ea typeface="思源黑体 CN Heavy" panose="020B0A00000000000000" pitchFamily="34" charset="-122"/>
                </a:rPr>
                <a:t>具体内容</a:t>
              </a:r>
              <a:endParaRPr lang="en-US" altLang="zh-CN" sz="2000" b="1" dirty="0">
                <a:solidFill>
                  <a:srgbClr val="C00000"/>
                </a:solidFill>
                <a:latin typeface="思源黑体 CN Heavy" panose="020B0A00000000000000" pitchFamily="34" charset="-122"/>
                <a:ea typeface="思源黑体 CN Heavy" panose="020B0A00000000000000" pitchFamily="34" charset="-122"/>
              </a:endParaRPr>
            </a:p>
          </p:txBody>
        </p:sp>
        <p:sp>
          <p:nvSpPr>
            <p:cNvPr id="17" name="文本框 16">
              <a:extLst>
                <a:ext uri="{FF2B5EF4-FFF2-40B4-BE49-F238E27FC236}">
                  <a16:creationId xmlns:a16="http://schemas.microsoft.com/office/drawing/2014/main" id="{99E64ABD-BB6E-F699-CF6A-163DFA2BE254}"/>
                </a:ext>
              </a:extLst>
            </p:cNvPr>
            <p:cNvSpPr txBox="1"/>
            <p:nvPr/>
          </p:nvSpPr>
          <p:spPr>
            <a:xfrm>
              <a:off x="3331767" y="2709661"/>
              <a:ext cx="6428460" cy="2929969"/>
            </a:xfrm>
            <a:prstGeom prst="rect">
              <a:avLst/>
            </a:prstGeom>
            <a:noFill/>
          </p:spPr>
          <p:txBody>
            <a:bodyPr wrap="square" rtlCol="0">
              <a:spAutoFit/>
            </a:bodyPr>
            <a:lstStyle/>
            <a:p>
              <a:pPr>
                <a:lnSpc>
                  <a:spcPts val="2800"/>
                </a:lnSpc>
              </a:pPr>
              <a:r>
                <a:rPr lang="en-US" altLang="zh-CN" sz="2000" dirty="0">
                  <a:latin typeface="华文琥珀" panose="02010800040101010101" pitchFamily="2" charset="-122"/>
                  <a:ea typeface="华文琥珀" panose="02010800040101010101" pitchFamily="2" charset="-122"/>
                </a:rPr>
                <a:t>·</a:t>
              </a:r>
              <a:r>
                <a:rPr lang="zh-CN" altLang="en-US" sz="2000" dirty="0">
                  <a:latin typeface="思源黑体 CN Heavy" panose="020B0A00000000000000" pitchFamily="34" charset="-122"/>
                  <a:ea typeface="思源黑体 CN Heavy" panose="020B0A00000000000000" pitchFamily="34" charset="-122"/>
                </a:rPr>
                <a:t>构造企业知识图谱</a:t>
              </a:r>
              <a:endParaRPr lang="en-US" altLang="zh-CN" sz="2000" dirty="0">
                <a:latin typeface="思源黑体 CN Heavy" panose="020B0A00000000000000" pitchFamily="34" charset="-122"/>
                <a:ea typeface="思源黑体 CN Heavy" panose="020B0A00000000000000" pitchFamily="34" charset="-122"/>
              </a:endParaRPr>
            </a:p>
            <a:p>
              <a:pPr>
                <a:lnSpc>
                  <a:spcPts val="2800"/>
                </a:lnSpc>
              </a:pPr>
              <a:r>
                <a:rPr lang="en-US" altLang="zh-CN" sz="1600" dirty="0">
                  <a:latin typeface="+mn-ea"/>
                </a:rPr>
                <a:t>    </a:t>
              </a:r>
              <a:r>
                <a:rPr lang="zh-CN" altLang="en-US" sz="1600" dirty="0">
                  <a:latin typeface="+mn-ea"/>
                </a:rPr>
                <a:t>爬取开源股票网站上结构化或非结构化的企业注册信息及投资关系，</a:t>
              </a:r>
              <a:endParaRPr lang="en-US" altLang="zh-CN" sz="1600" dirty="0">
                <a:latin typeface="+mn-ea"/>
              </a:endParaRPr>
            </a:p>
            <a:p>
              <a:pPr>
                <a:lnSpc>
                  <a:spcPts val="2800"/>
                </a:lnSpc>
              </a:pPr>
              <a:r>
                <a:rPr lang="en-US" altLang="zh-CN" sz="1600" dirty="0">
                  <a:latin typeface="+mn-ea"/>
                </a:rPr>
                <a:t>    </a:t>
              </a:r>
              <a:r>
                <a:rPr lang="zh-CN" altLang="en-US" sz="1600" dirty="0">
                  <a:latin typeface="+mn-ea"/>
                </a:rPr>
                <a:t>处理成节点</a:t>
              </a:r>
              <a:r>
                <a:rPr lang="en-US" altLang="zh-CN" sz="1600" dirty="0">
                  <a:latin typeface="+mn-ea"/>
                </a:rPr>
                <a:t>-</a:t>
              </a:r>
              <a:r>
                <a:rPr lang="zh-CN" altLang="en-US" sz="1600" dirty="0">
                  <a:latin typeface="+mn-ea"/>
                </a:rPr>
                <a:t>关系</a:t>
              </a:r>
              <a:r>
                <a:rPr lang="en-US" altLang="zh-CN" sz="1600" dirty="0">
                  <a:latin typeface="+mn-ea"/>
                </a:rPr>
                <a:t>-</a:t>
              </a:r>
              <a:r>
                <a:rPr lang="zh-CN" altLang="en-US" sz="1600" dirty="0">
                  <a:latin typeface="+mn-ea"/>
                </a:rPr>
                <a:t>节点格式，利用</a:t>
              </a:r>
              <a:r>
                <a:rPr lang="en-US" altLang="zh-CN" sz="1600" b="1" dirty="0">
                  <a:latin typeface="+mn-ea"/>
                </a:rPr>
                <a:t>Neo4j</a:t>
              </a:r>
              <a:r>
                <a:rPr lang="zh-CN" altLang="en-US" sz="1600" b="1" dirty="0">
                  <a:latin typeface="+mn-ea"/>
                </a:rPr>
                <a:t>图数据库</a:t>
              </a:r>
              <a:r>
                <a:rPr lang="zh-CN" altLang="en-US" sz="1600" dirty="0">
                  <a:latin typeface="+mn-ea"/>
                </a:rPr>
                <a:t>存储知识图谱</a:t>
              </a:r>
              <a:endParaRPr lang="en-US" altLang="zh-CN" sz="1600" dirty="0">
                <a:latin typeface="+mn-ea"/>
              </a:endParaRPr>
            </a:p>
            <a:p>
              <a:pPr>
                <a:lnSpc>
                  <a:spcPts val="2800"/>
                </a:lnSpc>
              </a:pPr>
              <a:r>
                <a:rPr lang="en-US" altLang="zh-CN" sz="2000" dirty="0">
                  <a:latin typeface="华文琥珀" panose="02010800040101010101" pitchFamily="2" charset="-122"/>
                  <a:ea typeface="华文琥珀" panose="02010800040101010101" pitchFamily="2" charset="-122"/>
                </a:rPr>
                <a:t>·</a:t>
              </a:r>
              <a:r>
                <a:rPr lang="zh-CN" altLang="en-US" sz="2000" dirty="0">
                  <a:latin typeface="思源黑体 CN Heavy" panose="020B0A00000000000000" pitchFamily="34" charset="-122"/>
                  <a:ea typeface="思源黑体 CN Heavy" panose="020B0A00000000000000" pitchFamily="34" charset="-122"/>
                </a:rPr>
                <a:t>企业风险预测</a:t>
              </a:r>
              <a:endParaRPr lang="en-US" altLang="zh-CN" sz="2000" dirty="0">
                <a:latin typeface="思源黑体 CN Heavy" panose="020B0A00000000000000" pitchFamily="34" charset="-122"/>
                <a:ea typeface="思源黑体 CN Heavy" panose="020B0A00000000000000" pitchFamily="34" charset="-122"/>
              </a:endParaRPr>
            </a:p>
            <a:p>
              <a:pPr>
                <a:lnSpc>
                  <a:spcPts val="2800"/>
                </a:lnSpc>
              </a:pPr>
              <a:r>
                <a:rPr lang="en-US" altLang="zh-CN" sz="1600" b="1" dirty="0">
                  <a:latin typeface="+mn-ea"/>
                </a:rPr>
                <a:t>    </a:t>
              </a:r>
              <a:r>
                <a:rPr lang="zh-CN" altLang="en-US" sz="1600" dirty="0">
                  <a:latin typeface="+mn-ea"/>
                </a:rPr>
                <a:t>利用</a:t>
              </a:r>
              <a:r>
                <a:rPr lang="en-US" altLang="zh-CN" sz="1600" dirty="0">
                  <a:latin typeface="+mn-ea"/>
                </a:rPr>
                <a:t>GCN</a:t>
              </a:r>
              <a:r>
                <a:rPr lang="zh-CN" altLang="en-US" sz="1600" dirty="0">
                  <a:latin typeface="+mn-ea"/>
                </a:rPr>
                <a:t>、</a:t>
              </a:r>
              <a:r>
                <a:rPr lang="en-US" altLang="zh-CN" sz="1600" dirty="0">
                  <a:latin typeface="+mn-ea"/>
                </a:rPr>
                <a:t>GAT</a:t>
              </a:r>
              <a:r>
                <a:rPr lang="zh-CN" altLang="en-US" sz="1600" dirty="0">
                  <a:latin typeface="+mn-ea"/>
                </a:rPr>
                <a:t>图神经网络预测企业风险节点，并提出网络优化方</a:t>
              </a:r>
              <a:endParaRPr lang="en-US" altLang="zh-CN" sz="1600" dirty="0">
                <a:latin typeface="+mn-ea"/>
              </a:endParaRPr>
            </a:p>
            <a:p>
              <a:pPr>
                <a:lnSpc>
                  <a:spcPts val="2800"/>
                </a:lnSpc>
              </a:pPr>
              <a:r>
                <a:rPr lang="en-US" altLang="zh-CN" sz="1600" dirty="0">
                  <a:latin typeface="+mn-ea"/>
                </a:rPr>
                <a:t>    </a:t>
              </a:r>
              <a:r>
                <a:rPr lang="zh-CN" altLang="en-US" sz="1600" dirty="0">
                  <a:latin typeface="+mn-ea"/>
                </a:rPr>
                <a:t>法或数据预处理方案，用于图特征缺失情况下的预测</a:t>
              </a:r>
              <a:endParaRPr lang="en-US" altLang="zh-CN" sz="1600" b="1" dirty="0">
                <a:latin typeface="+mn-ea"/>
              </a:endParaRPr>
            </a:p>
            <a:p>
              <a:pPr>
                <a:lnSpc>
                  <a:spcPts val="2800"/>
                </a:lnSpc>
              </a:pPr>
              <a:r>
                <a:rPr lang="en-US" altLang="zh-CN" sz="2000" dirty="0">
                  <a:latin typeface="华文琥珀" panose="02010800040101010101" pitchFamily="2" charset="-122"/>
                  <a:ea typeface="华文琥珀" panose="02010800040101010101" pitchFamily="2" charset="-122"/>
                </a:rPr>
                <a:t>·</a:t>
              </a:r>
              <a:r>
                <a:rPr lang="zh-CN" altLang="en-US" sz="2000" dirty="0">
                  <a:latin typeface="思源黑体 CN Heavy" panose="020B0A00000000000000" pitchFamily="34" charset="-122"/>
                  <a:ea typeface="思源黑体 CN Heavy" panose="020B0A00000000000000" pitchFamily="34" charset="-122"/>
                </a:rPr>
                <a:t>企业风险平台开发</a:t>
              </a:r>
              <a:endParaRPr lang="en-US" altLang="zh-CN" sz="2000" dirty="0">
                <a:latin typeface="思源黑体 CN Heavy" panose="020B0A00000000000000" pitchFamily="34" charset="-122"/>
                <a:ea typeface="思源黑体 CN Heavy" panose="020B0A00000000000000" pitchFamily="34" charset="-122"/>
              </a:endParaRPr>
            </a:p>
            <a:p>
              <a:pPr>
                <a:lnSpc>
                  <a:spcPts val="2800"/>
                </a:lnSpc>
              </a:pPr>
              <a:r>
                <a:rPr lang="en-US" altLang="zh-CN" sz="1600" b="1" dirty="0">
                  <a:latin typeface="+mn-ea"/>
                </a:rPr>
                <a:t>    </a:t>
              </a:r>
              <a:r>
                <a:rPr lang="zh-CN" altLang="en-US" sz="1600" dirty="0">
                  <a:latin typeface="+mn-ea"/>
                </a:rPr>
                <a:t>利用</a:t>
              </a:r>
              <a:r>
                <a:rPr lang="en-US" altLang="zh-CN" sz="1600" dirty="0">
                  <a:latin typeface="+mn-ea"/>
                </a:rPr>
                <a:t>HTML+CSS+JS</a:t>
              </a:r>
              <a:r>
                <a:rPr lang="zh-CN" altLang="en-US" sz="1600" dirty="0">
                  <a:latin typeface="+mn-ea"/>
                </a:rPr>
                <a:t>完成平台前端开发，利用</a:t>
              </a:r>
              <a:r>
                <a:rPr lang="en-US" altLang="zh-CN" sz="1600" b="1" dirty="0" err="1">
                  <a:latin typeface="+mn-ea"/>
                </a:rPr>
                <a:t>echarts</a:t>
              </a:r>
              <a:r>
                <a:rPr lang="zh-CN" altLang="en-US" sz="1600" dirty="0">
                  <a:latin typeface="+mn-ea"/>
                </a:rPr>
                <a:t>实现图谱可视化</a:t>
              </a:r>
              <a:endParaRPr lang="en-US" altLang="zh-CN" sz="1600" b="1" dirty="0">
                <a:latin typeface="+mn-ea"/>
              </a:endParaRPr>
            </a:p>
          </p:txBody>
        </p:sp>
      </p:grpSp>
      <p:pic>
        <p:nvPicPr>
          <p:cNvPr id="2" name="图片 1">
            <a:extLst>
              <a:ext uri="{FF2B5EF4-FFF2-40B4-BE49-F238E27FC236}">
                <a16:creationId xmlns:a16="http://schemas.microsoft.com/office/drawing/2014/main" id="{2B640E0A-22A7-3F27-4585-4F00A885F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Tree>
    <p:extLst>
      <p:ext uri="{BB962C8B-B14F-4D97-AF65-F5344CB8AC3E}">
        <p14:creationId xmlns:p14="http://schemas.microsoft.com/office/powerpoint/2010/main" val="88334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86A2D5F-FB8F-48A8-6379-82067E99E6F5}"/>
              </a:ext>
            </a:extLst>
          </p:cNvPr>
          <p:cNvGrpSpPr/>
          <p:nvPr/>
        </p:nvGrpSpPr>
        <p:grpSpPr>
          <a:xfrm>
            <a:off x="514930" y="449847"/>
            <a:ext cx="4725295" cy="544712"/>
            <a:chOff x="274214" y="217809"/>
            <a:chExt cx="3937746" cy="453926"/>
          </a:xfrm>
        </p:grpSpPr>
        <p:grpSp>
          <p:nvGrpSpPr>
            <p:cNvPr id="5" name="组合 4">
              <a:extLst>
                <a:ext uri="{FF2B5EF4-FFF2-40B4-BE49-F238E27FC236}">
                  <a16:creationId xmlns:a16="http://schemas.microsoft.com/office/drawing/2014/main" id="{486A1443-FB87-7A99-5FB5-42987BFEE7C6}"/>
                </a:ext>
              </a:extLst>
            </p:cNvPr>
            <p:cNvGrpSpPr/>
            <p:nvPr/>
          </p:nvGrpSpPr>
          <p:grpSpPr>
            <a:xfrm>
              <a:off x="274214" y="217809"/>
              <a:ext cx="454527" cy="435930"/>
              <a:chOff x="683568" y="1489348"/>
              <a:chExt cx="2638425" cy="2530475"/>
            </a:xfrm>
          </p:grpSpPr>
          <p:sp>
            <p:nvSpPr>
              <p:cNvPr id="7" name="Freeform 7">
                <a:extLst>
                  <a:ext uri="{FF2B5EF4-FFF2-40B4-BE49-F238E27FC236}">
                    <a16:creationId xmlns:a16="http://schemas.microsoft.com/office/drawing/2014/main" id="{FC69C8F2-A1C6-8E39-0F67-EF409A2A8261}"/>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8" name="Freeform 8">
                <a:extLst>
                  <a:ext uri="{FF2B5EF4-FFF2-40B4-BE49-F238E27FC236}">
                    <a16:creationId xmlns:a16="http://schemas.microsoft.com/office/drawing/2014/main" id="{20F7F1D0-5613-3157-89A6-82C87EE825BA}"/>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6" name="TextBox 33">
              <a:extLst>
                <a:ext uri="{FF2B5EF4-FFF2-40B4-BE49-F238E27FC236}">
                  <a16:creationId xmlns:a16="http://schemas.microsoft.com/office/drawing/2014/main" id="{F28BA1E3-49C0-71CA-40AE-6565C1FBCC66}"/>
                </a:ext>
              </a:extLst>
            </p:cNvPr>
            <p:cNvSpPr txBox="1"/>
            <p:nvPr/>
          </p:nvSpPr>
          <p:spPr>
            <a:xfrm>
              <a:off x="728742" y="235719"/>
              <a:ext cx="3483218" cy="436016"/>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团队分工</a:t>
              </a:r>
            </a:p>
          </p:txBody>
        </p:sp>
      </p:grpSp>
      <p:pic>
        <p:nvPicPr>
          <p:cNvPr id="2" name="图片 1">
            <a:extLst>
              <a:ext uri="{FF2B5EF4-FFF2-40B4-BE49-F238E27FC236}">
                <a16:creationId xmlns:a16="http://schemas.microsoft.com/office/drawing/2014/main" id="{AFC9F92E-473D-DAE2-999F-B21F26EE6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pic>
        <p:nvPicPr>
          <p:cNvPr id="10" name="图片 9">
            <a:extLst>
              <a:ext uri="{FF2B5EF4-FFF2-40B4-BE49-F238E27FC236}">
                <a16:creationId xmlns:a16="http://schemas.microsoft.com/office/drawing/2014/main" id="{DE9BC57D-1698-EA40-F5ED-7B5D3BF87A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4347" y="1156043"/>
            <a:ext cx="1320538" cy="13205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图片 11">
            <a:extLst>
              <a:ext uri="{FF2B5EF4-FFF2-40B4-BE49-F238E27FC236}">
                <a16:creationId xmlns:a16="http://schemas.microsoft.com/office/drawing/2014/main" id="{8889F0FF-779A-2875-3A8C-6B1A959BC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7973" y="1156043"/>
            <a:ext cx="1320538" cy="13205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图片 15">
            <a:extLst>
              <a:ext uri="{FF2B5EF4-FFF2-40B4-BE49-F238E27FC236}">
                <a16:creationId xmlns:a16="http://schemas.microsoft.com/office/drawing/2014/main" id="{6B045156-B1A2-3CA0-68C5-81441F2CB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2533" y="1156043"/>
            <a:ext cx="1320539" cy="132053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矩形 16">
            <a:extLst>
              <a:ext uri="{FF2B5EF4-FFF2-40B4-BE49-F238E27FC236}">
                <a16:creationId xmlns:a16="http://schemas.microsoft.com/office/drawing/2014/main" id="{5C8657B1-E80D-2C64-1602-0F59AC066C08}"/>
              </a:ext>
            </a:extLst>
          </p:cNvPr>
          <p:cNvSpPr/>
          <p:nvPr/>
        </p:nvSpPr>
        <p:spPr>
          <a:xfrm>
            <a:off x="887492" y="3211148"/>
            <a:ext cx="2230620" cy="3195685"/>
          </a:xfrm>
          <a:prstGeom prst="rect">
            <a:avLst/>
          </a:prstGeom>
          <a:solidFill>
            <a:schemeClr val="bg1"/>
          </a:solidFill>
          <a:ln w="38100">
            <a:solidFill>
              <a:srgbClr val="8B00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rPr>
              <a:t>专业：关键软件</a:t>
            </a:r>
            <a:endParaRPr lang="en-US" altLang="zh-CN" dirty="0">
              <a:solidFill>
                <a:schemeClr val="tx1"/>
              </a:solidFill>
              <a:latin typeface="思源黑体 CN Medium" panose="020B0600000000000000" pitchFamily="34" charset="-122"/>
              <a:ea typeface="思源黑体 CN Medium" panose="020B0600000000000000" pitchFamily="34" charset="-122"/>
            </a:endParaRPr>
          </a:p>
          <a:p>
            <a:pPr algn="just">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rPr>
              <a:t>分工：基于深度学习的</a:t>
            </a:r>
            <a:r>
              <a:rPr lang="zh-CN" altLang="en-US" dirty="0">
                <a:solidFill>
                  <a:srgbClr val="8B0012"/>
                </a:solidFill>
                <a:latin typeface="思源黑体 CN Medium" panose="020B0600000000000000" pitchFamily="34" charset="-122"/>
                <a:ea typeface="思源黑体 CN Medium" panose="020B0600000000000000" pitchFamily="34" charset="-122"/>
              </a:rPr>
              <a:t>企业风险预测</a:t>
            </a:r>
            <a:r>
              <a:rPr lang="zh-CN" altLang="en-US" dirty="0">
                <a:solidFill>
                  <a:schemeClr val="tx1"/>
                </a:solidFill>
                <a:latin typeface="思源黑体 CN Medium" panose="020B0600000000000000" pitchFamily="34" charset="-122"/>
                <a:ea typeface="思源黑体 CN Medium" panose="020B0600000000000000" pitchFamily="34" charset="-122"/>
              </a:rPr>
              <a:t>；图神经网络的设计与训练，图小波变换分析</a:t>
            </a:r>
          </a:p>
        </p:txBody>
      </p:sp>
      <p:sp>
        <p:nvSpPr>
          <p:cNvPr id="18" name="矩形 17">
            <a:extLst>
              <a:ext uri="{FF2B5EF4-FFF2-40B4-BE49-F238E27FC236}">
                <a16:creationId xmlns:a16="http://schemas.microsoft.com/office/drawing/2014/main" id="{4EB64D07-B357-5516-3D8A-3E7E90CC5297}"/>
              </a:ext>
            </a:extLst>
          </p:cNvPr>
          <p:cNvSpPr/>
          <p:nvPr/>
        </p:nvSpPr>
        <p:spPr>
          <a:xfrm>
            <a:off x="3559306" y="3212468"/>
            <a:ext cx="2230620" cy="3195685"/>
          </a:xfrm>
          <a:prstGeom prst="rect">
            <a:avLst/>
          </a:prstGeom>
          <a:solidFill>
            <a:schemeClr val="bg1"/>
          </a:solidFill>
          <a:ln w="38100">
            <a:solidFill>
              <a:srgbClr val="8B00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rPr>
              <a:t>专业：关键软件</a:t>
            </a:r>
            <a:endParaRPr lang="en-US" altLang="zh-CN" dirty="0">
              <a:solidFill>
                <a:schemeClr val="tx1"/>
              </a:solidFill>
              <a:latin typeface="思源黑体 CN Medium" panose="020B0600000000000000" pitchFamily="34" charset="-122"/>
              <a:ea typeface="思源黑体 CN Medium" panose="020B0600000000000000" pitchFamily="34" charset="-122"/>
            </a:endParaRPr>
          </a:p>
          <a:p>
            <a:pPr algn="just">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rPr>
              <a:t>分工：主要负责</a:t>
            </a:r>
            <a:r>
              <a:rPr lang="zh-CN" altLang="en-US" dirty="0">
                <a:solidFill>
                  <a:srgbClr val="8B0012"/>
                </a:solidFill>
                <a:latin typeface="思源黑体 CN Medium" panose="020B0600000000000000" pitchFamily="34" charset="-122"/>
                <a:ea typeface="思源黑体 CN Medium" panose="020B0600000000000000" pitchFamily="34" charset="-122"/>
              </a:rPr>
              <a:t>爬取企业数据</a:t>
            </a:r>
            <a:r>
              <a:rPr lang="zh-CN" altLang="en-US" dirty="0">
                <a:solidFill>
                  <a:schemeClr val="tx1"/>
                </a:solidFill>
                <a:latin typeface="思源黑体 CN Medium" panose="020B0600000000000000" pitchFamily="34" charset="-122"/>
                <a:ea typeface="思源黑体 CN Medium" panose="020B0600000000000000" pitchFamily="34" charset="-122"/>
              </a:rPr>
              <a:t>；</a:t>
            </a:r>
            <a:r>
              <a:rPr lang="en-US" altLang="zh-CN" dirty="0">
                <a:solidFill>
                  <a:schemeClr val="tx1"/>
                </a:solidFill>
                <a:latin typeface="思源黑体 CN Medium" panose="020B0600000000000000" pitchFamily="34" charset="-122"/>
                <a:ea typeface="思源黑体 CN Medium" panose="020B0600000000000000" pitchFamily="34" charset="-122"/>
              </a:rPr>
              <a:t>Neo4j</a:t>
            </a:r>
            <a:r>
              <a:rPr lang="zh-CN" altLang="en-US" dirty="0">
                <a:solidFill>
                  <a:schemeClr val="tx1"/>
                </a:solidFill>
                <a:latin typeface="思源黑体 CN Medium" panose="020B0600000000000000" pitchFamily="34" charset="-122"/>
                <a:ea typeface="思源黑体 CN Medium" panose="020B0600000000000000" pitchFamily="34" charset="-122"/>
              </a:rPr>
              <a:t>数据库的快速查询方案</a:t>
            </a:r>
            <a:endParaRPr lang="zh-CN" altLang="en-US" dirty="0"/>
          </a:p>
        </p:txBody>
      </p:sp>
      <p:sp>
        <p:nvSpPr>
          <p:cNvPr id="19" name="矩形 18">
            <a:extLst>
              <a:ext uri="{FF2B5EF4-FFF2-40B4-BE49-F238E27FC236}">
                <a16:creationId xmlns:a16="http://schemas.microsoft.com/office/drawing/2014/main" id="{90178947-B246-825E-2585-8E57F2499CE8}"/>
              </a:ext>
            </a:extLst>
          </p:cNvPr>
          <p:cNvSpPr/>
          <p:nvPr/>
        </p:nvSpPr>
        <p:spPr>
          <a:xfrm>
            <a:off x="6231120" y="3211148"/>
            <a:ext cx="2230620" cy="3195685"/>
          </a:xfrm>
          <a:prstGeom prst="rect">
            <a:avLst/>
          </a:prstGeom>
          <a:solidFill>
            <a:schemeClr val="bg1"/>
          </a:solidFill>
          <a:ln w="38100">
            <a:solidFill>
              <a:srgbClr val="8B00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rPr>
              <a:t>专业：关键软件</a:t>
            </a:r>
            <a:endParaRPr lang="en-US" altLang="zh-CN" dirty="0">
              <a:solidFill>
                <a:schemeClr val="tx1"/>
              </a:solidFill>
              <a:latin typeface="思源黑体 CN Medium" panose="020B0600000000000000" pitchFamily="34" charset="-122"/>
              <a:ea typeface="思源黑体 CN Medium" panose="020B0600000000000000" pitchFamily="34" charset="-122"/>
            </a:endParaRPr>
          </a:p>
          <a:p>
            <a:pPr algn="just">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rPr>
              <a:t>分工：主要负责</a:t>
            </a:r>
            <a:r>
              <a:rPr lang="zh-CN" altLang="en-US" dirty="0">
                <a:solidFill>
                  <a:srgbClr val="8B0012"/>
                </a:solidFill>
                <a:latin typeface="思源黑体 CN Medium" panose="020B0600000000000000" pitchFamily="34" charset="-122"/>
                <a:ea typeface="思源黑体 CN Medium" panose="020B0600000000000000" pitchFamily="34" charset="-122"/>
              </a:rPr>
              <a:t>数据分析，以及基于</a:t>
            </a:r>
            <a:r>
              <a:rPr lang="en-US" altLang="zh-CN" dirty="0" err="1">
                <a:solidFill>
                  <a:srgbClr val="8B0012"/>
                </a:solidFill>
                <a:latin typeface="思源黑体 CN Medium" panose="020B0600000000000000" pitchFamily="34" charset="-122"/>
                <a:ea typeface="思源黑体 CN Medium" panose="020B0600000000000000" pitchFamily="34" charset="-122"/>
              </a:rPr>
              <a:t>GraphGX</a:t>
            </a:r>
            <a:r>
              <a:rPr lang="zh-CN" altLang="en-US" dirty="0">
                <a:solidFill>
                  <a:srgbClr val="8B0012"/>
                </a:solidFill>
                <a:latin typeface="思源黑体 CN Medium" panose="020B0600000000000000" pitchFamily="34" charset="-122"/>
                <a:ea typeface="思源黑体 CN Medium" panose="020B0600000000000000" pitchFamily="34" charset="-122"/>
              </a:rPr>
              <a:t>分析</a:t>
            </a:r>
            <a:r>
              <a:rPr lang="zh-CN" altLang="en-US" dirty="0">
                <a:solidFill>
                  <a:schemeClr val="tx1"/>
                </a:solidFill>
                <a:latin typeface="思源黑体 CN Medium" panose="020B0600000000000000" pitchFamily="34" charset="-122"/>
                <a:ea typeface="思源黑体 CN Medium" panose="020B0600000000000000" pitchFamily="34" charset="-122"/>
              </a:rPr>
              <a:t>；前端可视化的实现及与后端数据的对接</a:t>
            </a:r>
            <a:endParaRPr lang="zh-CN" altLang="en-US" dirty="0"/>
          </a:p>
        </p:txBody>
      </p:sp>
      <p:sp>
        <p:nvSpPr>
          <p:cNvPr id="20" name="矩形 19">
            <a:extLst>
              <a:ext uri="{FF2B5EF4-FFF2-40B4-BE49-F238E27FC236}">
                <a16:creationId xmlns:a16="http://schemas.microsoft.com/office/drawing/2014/main" id="{5D692076-52BF-CE53-2108-B267A1D92741}"/>
              </a:ext>
            </a:extLst>
          </p:cNvPr>
          <p:cNvSpPr/>
          <p:nvPr/>
        </p:nvSpPr>
        <p:spPr>
          <a:xfrm>
            <a:off x="8902932" y="3221895"/>
            <a:ext cx="2230620" cy="3195685"/>
          </a:xfrm>
          <a:prstGeom prst="rect">
            <a:avLst/>
          </a:prstGeom>
          <a:solidFill>
            <a:schemeClr val="bg1"/>
          </a:solidFill>
          <a:ln w="38100">
            <a:solidFill>
              <a:srgbClr val="8B00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rPr>
              <a:t>专业：关键软件</a:t>
            </a:r>
            <a:endParaRPr lang="en-US" altLang="zh-CN" dirty="0">
              <a:solidFill>
                <a:schemeClr val="tx1"/>
              </a:solidFill>
              <a:latin typeface="思源黑体 CN Medium" panose="020B0600000000000000" pitchFamily="34" charset="-122"/>
              <a:ea typeface="思源黑体 CN Medium" panose="020B0600000000000000" pitchFamily="34" charset="-122"/>
            </a:endParaRPr>
          </a:p>
          <a:p>
            <a:pPr algn="just">
              <a:lnSpc>
                <a:spcPct val="150000"/>
              </a:lnSpc>
            </a:pPr>
            <a:r>
              <a:rPr lang="zh-CN" altLang="en-US" dirty="0">
                <a:solidFill>
                  <a:schemeClr val="tx1"/>
                </a:solidFill>
                <a:latin typeface="思源黑体 CN Medium" panose="020B0600000000000000" pitchFamily="34" charset="-122"/>
                <a:ea typeface="思源黑体 CN Medium" panose="020B0600000000000000" pitchFamily="34" charset="-122"/>
              </a:rPr>
              <a:t>分工：主要负责</a:t>
            </a:r>
            <a:r>
              <a:rPr lang="zh-CN" altLang="en-US" dirty="0">
                <a:solidFill>
                  <a:srgbClr val="8B0012"/>
                </a:solidFill>
                <a:latin typeface="思源黑体 CN Medium" panose="020B0600000000000000" pitchFamily="34" charset="-122"/>
                <a:ea typeface="思源黑体 CN Medium" panose="020B0600000000000000" pitchFamily="34" charset="-122"/>
              </a:rPr>
              <a:t>企业知识图谱的搭建</a:t>
            </a:r>
            <a:r>
              <a:rPr lang="zh-CN" altLang="en-US" dirty="0">
                <a:solidFill>
                  <a:schemeClr val="tx1"/>
                </a:solidFill>
                <a:latin typeface="思源黑体 CN Medium" panose="020B0600000000000000" pitchFamily="34" charset="-122"/>
                <a:ea typeface="思源黑体 CN Medium" panose="020B0600000000000000" pitchFamily="34" charset="-122"/>
              </a:rPr>
              <a:t>；数据预处理；</a:t>
            </a:r>
            <a:r>
              <a:rPr lang="en-US" altLang="zh-CN" dirty="0">
                <a:solidFill>
                  <a:schemeClr val="tx1"/>
                </a:solidFill>
                <a:latin typeface="思源黑体 CN Medium" panose="020B0600000000000000" pitchFamily="34" charset="-122"/>
                <a:ea typeface="思源黑体 CN Medium" panose="020B0600000000000000" pitchFamily="34" charset="-122"/>
              </a:rPr>
              <a:t>docker</a:t>
            </a:r>
            <a:r>
              <a:rPr lang="zh-CN" altLang="en-US" dirty="0">
                <a:solidFill>
                  <a:schemeClr val="tx1"/>
                </a:solidFill>
                <a:latin typeface="思源黑体 CN Medium" panose="020B0600000000000000" pitchFamily="34" charset="-122"/>
                <a:ea typeface="思源黑体 CN Medium" panose="020B0600000000000000" pitchFamily="34" charset="-122"/>
              </a:rPr>
              <a:t>封装</a:t>
            </a:r>
            <a:endParaRPr lang="zh-CN" altLang="en-US" dirty="0"/>
          </a:p>
        </p:txBody>
      </p:sp>
      <p:sp>
        <p:nvSpPr>
          <p:cNvPr id="21" name="文本框 20">
            <a:extLst>
              <a:ext uri="{FF2B5EF4-FFF2-40B4-BE49-F238E27FC236}">
                <a16:creationId xmlns:a16="http://schemas.microsoft.com/office/drawing/2014/main" id="{D895AD35-EA90-95BF-431E-B7ABACA80E59}"/>
              </a:ext>
            </a:extLst>
          </p:cNvPr>
          <p:cNvSpPr txBox="1"/>
          <p:nvPr/>
        </p:nvSpPr>
        <p:spPr>
          <a:xfrm>
            <a:off x="1679636" y="2658238"/>
            <a:ext cx="646331" cy="369332"/>
          </a:xfrm>
          <a:prstGeom prst="rect">
            <a:avLst/>
          </a:prstGeom>
          <a:noFill/>
        </p:spPr>
        <p:txBody>
          <a:bodyPr wrap="none" rtlCol="0">
            <a:spAutoFit/>
          </a:bodyPr>
          <a:lstStyle/>
          <a:p>
            <a:r>
              <a:rPr lang="zh-CN" altLang="en-US" b="1" dirty="0">
                <a:latin typeface="思源黑体 CN Bold" panose="020B0800000000000000" pitchFamily="34" charset="-122"/>
                <a:ea typeface="思源黑体 CN Bold" panose="020B0800000000000000" pitchFamily="34" charset="-122"/>
              </a:rPr>
              <a:t>褚旭</a:t>
            </a:r>
          </a:p>
        </p:txBody>
      </p:sp>
      <p:sp>
        <p:nvSpPr>
          <p:cNvPr id="23" name="文本框 22">
            <a:extLst>
              <a:ext uri="{FF2B5EF4-FFF2-40B4-BE49-F238E27FC236}">
                <a16:creationId xmlns:a16="http://schemas.microsoft.com/office/drawing/2014/main" id="{6BD47E71-61E4-2CE1-4704-DAA4313BD108}"/>
              </a:ext>
            </a:extLst>
          </p:cNvPr>
          <p:cNvSpPr txBox="1"/>
          <p:nvPr/>
        </p:nvSpPr>
        <p:spPr>
          <a:xfrm>
            <a:off x="4317576" y="2658238"/>
            <a:ext cx="714080" cy="369332"/>
          </a:xfrm>
          <a:prstGeom prst="rect">
            <a:avLst/>
          </a:prstGeom>
          <a:noFill/>
        </p:spPr>
        <p:txBody>
          <a:bodyPr wrap="square">
            <a:spAutoFit/>
          </a:bodyPr>
          <a:lstStyle/>
          <a:p>
            <a:r>
              <a:rPr lang="zh-CN" altLang="en-US" b="1" dirty="0">
                <a:latin typeface="思源黑体 CN Bold" panose="020B0800000000000000" pitchFamily="34" charset="-122"/>
                <a:ea typeface="思源黑体 CN Bold" panose="020B0800000000000000" pitchFamily="34" charset="-122"/>
              </a:rPr>
              <a:t>霍嘉</a:t>
            </a:r>
          </a:p>
        </p:txBody>
      </p:sp>
      <p:sp>
        <p:nvSpPr>
          <p:cNvPr id="26" name="文本框 25">
            <a:extLst>
              <a:ext uri="{FF2B5EF4-FFF2-40B4-BE49-F238E27FC236}">
                <a16:creationId xmlns:a16="http://schemas.microsoft.com/office/drawing/2014/main" id="{CD9B0B27-83BC-7634-6C58-1A8361206968}"/>
              </a:ext>
            </a:extLst>
          </p:cNvPr>
          <p:cNvSpPr txBox="1"/>
          <p:nvPr/>
        </p:nvSpPr>
        <p:spPr>
          <a:xfrm>
            <a:off x="6899834" y="2658238"/>
            <a:ext cx="893189" cy="369332"/>
          </a:xfrm>
          <a:prstGeom prst="rect">
            <a:avLst/>
          </a:prstGeom>
          <a:noFill/>
        </p:spPr>
        <p:txBody>
          <a:bodyPr wrap="square">
            <a:spAutoFit/>
          </a:bodyPr>
          <a:lstStyle/>
          <a:p>
            <a:r>
              <a:rPr lang="zh-CN" altLang="en-US" b="1">
                <a:latin typeface="思源黑体 CN Bold" panose="020B0800000000000000" pitchFamily="34" charset="-122"/>
                <a:ea typeface="思源黑体 CN Bold" panose="020B0800000000000000" pitchFamily="34" charset="-122"/>
              </a:rPr>
              <a:t>张桐恩</a:t>
            </a:r>
            <a:endParaRPr lang="zh-CN" altLang="en-US" b="1" dirty="0">
              <a:latin typeface="思源黑体 CN Bold" panose="020B0800000000000000" pitchFamily="34" charset="-122"/>
              <a:ea typeface="思源黑体 CN Bold" panose="020B0800000000000000" pitchFamily="34" charset="-122"/>
            </a:endParaRPr>
          </a:p>
        </p:txBody>
      </p:sp>
      <p:sp>
        <p:nvSpPr>
          <p:cNvPr id="27" name="文本框 26">
            <a:extLst>
              <a:ext uri="{FF2B5EF4-FFF2-40B4-BE49-F238E27FC236}">
                <a16:creationId xmlns:a16="http://schemas.microsoft.com/office/drawing/2014/main" id="{B8C3B662-E368-7C5A-6128-8875CA549B8B}"/>
              </a:ext>
            </a:extLst>
          </p:cNvPr>
          <p:cNvSpPr txBox="1"/>
          <p:nvPr/>
        </p:nvSpPr>
        <p:spPr>
          <a:xfrm>
            <a:off x="9571647" y="2658238"/>
            <a:ext cx="893189" cy="369332"/>
          </a:xfrm>
          <a:prstGeom prst="rect">
            <a:avLst/>
          </a:prstGeom>
          <a:noFill/>
        </p:spPr>
        <p:txBody>
          <a:bodyPr wrap="square">
            <a:spAutoFit/>
          </a:bodyPr>
          <a:lstStyle/>
          <a:p>
            <a:r>
              <a:rPr lang="zh-CN" altLang="en-US" b="1" dirty="0">
                <a:latin typeface="思源黑体 CN Bold" panose="020B0800000000000000" pitchFamily="34" charset="-122"/>
                <a:ea typeface="思源黑体 CN Bold" panose="020B0800000000000000" pitchFamily="34" charset="-122"/>
              </a:rPr>
              <a:t>陈文康</a:t>
            </a:r>
          </a:p>
        </p:txBody>
      </p:sp>
      <p:pic>
        <p:nvPicPr>
          <p:cNvPr id="11" name="图片 10">
            <a:extLst>
              <a:ext uri="{FF2B5EF4-FFF2-40B4-BE49-F238E27FC236}">
                <a16:creationId xmlns:a16="http://schemas.microsoft.com/office/drawing/2014/main" id="{5BB65348-2F57-BA53-CBCD-1E19B2084756}"/>
              </a:ext>
            </a:extLst>
          </p:cNvPr>
          <p:cNvPicPr>
            <a:picLocks noChangeAspect="1"/>
          </p:cNvPicPr>
          <p:nvPr/>
        </p:nvPicPr>
        <p:blipFill>
          <a:blip r:embed="rId6"/>
          <a:stretch>
            <a:fillRect/>
          </a:stretch>
        </p:blipFill>
        <p:spPr>
          <a:xfrm>
            <a:off x="6685828" y="1162409"/>
            <a:ext cx="1321200" cy="13197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257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A8655FA-CACF-5945-E2E7-528A219BC076}"/>
              </a:ext>
            </a:extLst>
          </p:cNvPr>
          <p:cNvGrpSpPr/>
          <p:nvPr/>
        </p:nvGrpSpPr>
        <p:grpSpPr>
          <a:xfrm>
            <a:off x="514930" y="449847"/>
            <a:ext cx="4725295" cy="544712"/>
            <a:chOff x="274214" y="217809"/>
            <a:chExt cx="3937746" cy="453926"/>
          </a:xfrm>
        </p:grpSpPr>
        <p:grpSp>
          <p:nvGrpSpPr>
            <p:cNvPr id="5" name="组合 4">
              <a:extLst>
                <a:ext uri="{FF2B5EF4-FFF2-40B4-BE49-F238E27FC236}">
                  <a16:creationId xmlns:a16="http://schemas.microsoft.com/office/drawing/2014/main" id="{A15EB808-41B1-416F-EB0C-5AF586510A3F}"/>
                </a:ext>
              </a:extLst>
            </p:cNvPr>
            <p:cNvGrpSpPr/>
            <p:nvPr/>
          </p:nvGrpSpPr>
          <p:grpSpPr>
            <a:xfrm>
              <a:off x="274214" y="217809"/>
              <a:ext cx="454527" cy="435930"/>
              <a:chOff x="683568" y="1489348"/>
              <a:chExt cx="2638425" cy="2530475"/>
            </a:xfrm>
          </p:grpSpPr>
          <p:sp>
            <p:nvSpPr>
              <p:cNvPr id="7" name="Freeform 7">
                <a:extLst>
                  <a:ext uri="{FF2B5EF4-FFF2-40B4-BE49-F238E27FC236}">
                    <a16:creationId xmlns:a16="http://schemas.microsoft.com/office/drawing/2014/main" id="{DF44C0E0-82C2-7203-E1B9-351116E71787}"/>
                  </a:ext>
                </a:extLst>
              </p:cNvPr>
              <p:cNvSpPr/>
              <p:nvPr/>
            </p:nvSpPr>
            <p:spPr bwMode="auto">
              <a:xfrm>
                <a:off x="683568" y="1489348"/>
                <a:ext cx="2638425" cy="1771650"/>
              </a:xfrm>
              <a:custGeom>
                <a:avLst/>
                <a:gdLst>
                  <a:gd name="T0" fmla="*/ 0 w 16620"/>
                  <a:gd name="T1" fmla="*/ 4462 h 11158"/>
                  <a:gd name="T2" fmla="*/ 65 w 16620"/>
                  <a:gd name="T3" fmla="*/ 4480 h 11158"/>
                  <a:gd name="T4" fmla="*/ 128 w 16620"/>
                  <a:gd name="T5" fmla="*/ 4494 h 11158"/>
                  <a:gd name="T6" fmla="*/ 188 w 16620"/>
                  <a:gd name="T7" fmla="*/ 4509 h 11158"/>
                  <a:gd name="T8" fmla="*/ 246 w 16620"/>
                  <a:gd name="T9" fmla="*/ 4521 h 11158"/>
                  <a:gd name="T10" fmla="*/ 353 w 16620"/>
                  <a:gd name="T11" fmla="*/ 4545 h 11158"/>
                  <a:gd name="T12" fmla="*/ 450 w 16620"/>
                  <a:gd name="T13" fmla="*/ 4568 h 11158"/>
                  <a:gd name="T14" fmla="*/ 495 w 16620"/>
                  <a:gd name="T15" fmla="*/ 4580 h 11158"/>
                  <a:gd name="T16" fmla="*/ 538 w 16620"/>
                  <a:gd name="T17" fmla="*/ 4591 h 11158"/>
                  <a:gd name="T18" fmla="*/ 579 w 16620"/>
                  <a:gd name="T19" fmla="*/ 4603 h 11158"/>
                  <a:gd name="T20" fmla="*/ 616 w 16620"/>
                  <a:gd name="T21" fmla="*/ 4616 h 11158"/>
                  <a:gd name="T22" fmla="*/ 652 w 16620"/>
                  <a:gd name="T23" fmla="*/ 4631 h 11158"/>
                  <a:gd name="T24" fmla="*/ 686 w 16620"/>
                  <a:gd name="T25" fmla="*/ 4645 h 11158"/>
                  <a:gd name="T26" fmla="*/ 717 w 16620"/>
                  <a:gd name="T27" fmla="*/ 4663 h 11158"/>
                  <a:gd name="T28" fmla="*/ 747 w 16620"/>
                  <a:gd name="T29" fmla="*/ 4682 h 11158"/>
                  <a:gd name="T30" fmla="*/ 774 w 16620"/>
                  <a:gd name="T31" fmla="*/ 4702 h 11158"/>
                  <a:gd name="T32" fmla="*/ 799 w 16620"/>
                  <a:gd name="T33" fmla="*/ 4725 h 11158"/>
                  <a:gd name="T34" fmla="*/ 822 w 16620"/>
                  <a:gd name="T35" fmla="*/ 4750 h 11158"/>
                  <a:gd name="T36" fmla="*/ 843 w 16620"/>
                  <a:gd name="T37" fmla="*/ 4779 h 11158"/>
                  <a:gd name="T38" fmla="*/ 862 w 16620"/>
                  <a:gd name="T39" fmla="*/ 4810 h 11158"/>
                  <a:gd name="T40" fmla="*/ 880 w 16620"/>
                  <a:gd name="T41" fmla="*/ 4845 h 11158"/>
                  <a:gd name="T42" fmla="*/ 895 w 16620"/>
                  <a:gd name="T43" fmla="*/ 4882 h 11158"/>
                  <a:gd name="T44" fmla="*/ 909 w 16620"/>
                  <a:gd name="T45" fmla="*/ 4924 h 11158"/>
                  <a:gd name="T46" fmla="*/ 921 w 16620"/>
                  <a:gd name="T47" fmla="*/ 4969 h 11158"/>
                  <a:gd name="T48" fmla="*/ 932 w 16620"/>
                  <a:gd name="T49" fmla="*/ 5019 h 11158"/>
                  <a:gd name="T50" fmla="*/ 940 w 16620"/>
                  <a:gd name="T51" fmla="*/ 5073 h 11158"/>
                  <a:gd name="T52" fmla="*/ 947 w 16620"/>
                  <a:gd name="T53" fmla="*/ 5133 h 11158"/>
                  <a:gd name="T54" fmla="*/ 953 w 16620"/>
                  <a:gd name="T55" fmla="*/ 5196 h 11158"/>
                  <a:gd name="T56" fmla="*/ 956 w 16620"/>
                  <a:gd name="T57" fmla="*/ 5264 h 11158"/>
                  <a:gd name="T58" fmla="*/ 958 w 16620"/>
                  <a:gd name="T59" fmla="*/ 5339 h 11158"/>
                  <a:gd name="T60" fmla="*/ 959 w 16620"/>
                  <a:gd name="T61" fmla="*/ 5419 h 11158"/>
                  <a:gd name="T62" fmla="*/ 959 w 16620"/>
                  <a:gd name="T63" fmla="*/ 11158 h 11158"/>
                  <a:gd name="T64" fmla="*/ 1598 w 16620"/>
                  <a:gd name="T65" fmla="*/ 11158 h 11158"/>
                  <a:gd name="T66" fmla="*/ 1598 w 16620"/>
                  <a:gd name="T67" fmla="*/ 5419 h 11158"/>
                  <a:gd name="T68" fmla="*/ 8330 w 16620"/>
                  <a:gd name="T69" fmla="*/ 9211 h 11158"/>
                  <a:gd name="T70" fmla="*/ 16517 w 16620"/>
                  <a:gd name="T71" fmla="*/ 4292 h 11158"/>
                  <a:gd name="T72" fmla="*/ 16620 w 16620"/>
                  <a:gd name="T73" fmla="*/ 3825 h 11158"/>
                  <a:gd name="T74" fmla="*/ 8310 w 16620"/>
                  <a:gd name="T75" fmla="*/ 0 h 11158"/>
                  <a:gd name="T76" fmla="*/ 0 w 16620"/>
                  <a:gd name="T77" fmla="*/ 3825 h 11158"/>
                  <a:gd name="T78" fmla="*/ 0 w 16620"/>
                  <a:gd name="T79" fmla="*/ 4462 h 1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20" h="11158">
                    <a:moveTo>
                      <a:pt x="0" y="4462"/>
                    </a:moveTo>
                    <a:lnTo>
                      <a:pt x="65" y="4480"/>
                    </a:lnTo>
                    <a:lnTo>
                      <a:pt x="128" y="4494"/>
                    </a:lnTo>
                    <a:lnTo>
                      <a:pt x="188" y="4509"/>
                    </a:lnTo>
                    <a:lnTo>
                      <a:pt x="246" y="4521"/>
                    </a:lnTo>
                    <a:lnTo>
                      <a:pt x="353" y="4545"/>
                    </a:lnTo>
                    <a:lnTo>
                      <a:pt x="450" y="4568"/>
                    </a:lnTo>
                    <a:lnTo>
                      <a:pt x="495" y="4580"/>
                    </a:lnTo>
                    <a:lnTo>
                      <a:pt x="538" y="4591"/>
                    </a:lnTo>
                    <a:lnTo>
                      <a:pt x="579" y="4603"/>
                    </a:lnTo>
                    <a:lnTo>
                      <a:pt x="616" y="4616"/>
                    </a:lnTo>
                    <a:lnTo>
                      <a:pt x="652" y="4631"/>
                    </a:lnTo>
                    <a:lnTo>
                      <a:pt x="686" y="4645"/>
                    </a:lnTo>
                    <a:lnTo>
                      <a:pt x="717" y="4663"/>
                    </a:lnTo>
                    <a:lnTo>
                      <a:pt x="747" y="4682"/>
                    </a:lnTo>
                    <a:lnTo>
                      <a:pt x="774" y="4702"/>
                    </a:lnTo>
                    <a:lnTo>
                      <a:pt x="799" y="4725"/>
                    </a:lnTo>
                    <a:lnTo>
                      <a:pt x="822" y="4750"/>
                    </a:lnTo>
                    <a:lnTo>
                      <a:pt x="843" y="4779"/>
                    </a:lnTo>
                    <a:lnTo>
                      <a:pt x="862" y="4810"/>
                    </a:lnTo>
                    <a:lnTo>
                      <a:pt x="880" y="4845"/>
                    </a:lnTo>
                    <a:lnTo>
                      <a:pt x="895" y="4882"/>
                    </a:lnTo>
                    <a:lnTo>
                      <a:pt x="909" y="4924"/>
                    </a:lnTo>
                    <a:lnTo>
                      <a:pt x="921" y="4969"/>
                    </a:lnTo>
                    <a:lnTo>
                      <a:pt x="932" y="5019"/>
                    </a:lnTo>
                    <a:lnTo>
                      <a:pt x="940" y="5073"/>
                    </a:lnTo>
                    <a:lnTo>
                      <a:pt x="947" y="5133"/>
                    </a:lnTo>
                    <a:lnTo>
                      <a:pt x="953" y="5196"/>
                    </a:lnTo>
                    <a:lnTo>
                      <a:pt x="956" y="5264"/>
                    </a:lnTo>
                    <a:lnTo>
                      <a:pt x="958" y="5339"/>
                    </a:lnTo>
                    <a:lnTo>
                      <a:pt x="959" y="5419"/>
                    </a:lnTo>
                    <a:lnTo>
                      <a:pt x="959" y="11158"/>
                    </a:lnTo>
                    <a:lnTo>
                      <a:pt x="1598" y="11158"/>
                    </a:lnTo>
                    <a:lnTo>
                      <a:pt x="1598" y="5419"/>
                    </a:lnTo>
                    <a:lnTo>
                      <a:pt x="8330" y="9211"/>
                    </a:lnTo>
                    <a:lnTo>
                      <a:pt x="16517" y="4292"/>
                    </a:lnTo>
                    <a:lnTo>
                      <a:pt x="16620" y="3825"/>
                    </a:lnTo>
                    <a:lnTo>
                      <a:pt x="8310" y="0"/>
                    </a:lnTo>
                    <a:lnTo>
                      <a:pt x="0" y="3825"/>
                    </a:lnTo>
                    <a:lnTo>
                      <a:pt x="0" y="4462"/>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dirty="0">
                  <a:solidFill>
                    <a:prstClr val="white"/>
                  </a:solidFill>
                  <a:latin typeface="微软雅黑" panose="020B0503020204020204" pitchFamily="34" charset="-122"/>
                  <a:ea typeface="微软雅黑" panose="020B0503020204020204" pitchFamily="34" charset="-122"/>
                </a:endParaRPr>
              </a:p>
            </p:txBody>
          </p:sp>
          <p:sp>
            <p:nvSpPr>
              <p:cNvPr id="8" name="Freeform 8">
                <a:extLst>
                  <a:ext uri="{FF2B5EF4-FFF2-40B4-BE49-F238E27FC236}">
                    <a16:creationId xmlns:a16="http://schemas.microsoft.com/office/drawing/2014/main" id="{7862E616-1EE3-12CD-BCE0-3AFA489D1802}"/>
                  </a:ext>
                </a:extLst>
              </p:cNvPr>
              <p:cNvSpPr/>
              <p:nvPr/>
            </p:nvSpPr>
            <p:spPr bwMode="auto">
              <a:xfrm>
                <a:off x="1039168" y="2502173"/>
                <a:ext cx="1927225" cy="1517650"/>
              </a:xfrm>
              <a:custGeom>
                <a:avLst/>
                <a:gdLst>
                  <a:gd name="T0" fmla="*/ 11030 w 12146"/>
                  <a:gd name="T1" fmla="*/ 4122 h 9555"/>
                  <a:gd name="T2" fmla="*/ 11252 w 12146"/>
                  <a:gd name="T3" fmla="*/ 4107 h 9555"/>
                  <a:gd name="T4" fmla="*/ 11385 w 12146"/>
                  <a:gd name="T5" fmla="*/ 4096 h 9555"/>
                  <a:gd name="T6" fmla="*/ 11507 w 12146"/>
                  <a:gd name="T7" fmla="*/ 4083 h 9555"/>
                  <a:gd name="T8" fmla="*/ 11617 w 12146"/>
                  <a:gd name="T9" fmla="*/ 4065 h 9555"/>
                  <a:gd name="T10" fmla="*/ 11717 w 12146"/>
                  <a:gd name="T11" fmla="*/ 4041 h 9555"/>
                  <a:gd name="T12" fmla="*/ 11805 w 12146"/>
                  <a:gd name="T13" fmla="*/ 4010 h 9555"/>
                  <a:gd name="T14" fmla="*/ 11883 w 12146"/>
                  <a:gd name="T15" fmla="*/ 3968 h 9555"/>
                  <a:gd name="T16" fmla="*/ 11949 w 12146"/>
                  <a:gd name="T17" fmla="*/ 3916 h 9555"/>
                  <a:gd name="T18" fmla="*/ 12006 w 12146"/>
                  <a:gd name="T19" fmla="*/ 3851 h 9555"/>
                  <a:gd name="T20" fmla="*/ 12053 w 12146"/>
                  <a:gd name="T21" fmla="*/ 3771 h 9555"/>
                  <a:gd name="T22" fmla="*/ 12090 w 12146"/>
                  <a:gd name="T23" fmla="*/ 3673 h 9555"/>
                  <a:gd name="T24" fmla="*/ 12117 w 12146"/>
                  <a:gd name="T25" fmla="*/ 3559 h 9555"/>
                  <a:gd name="T26" fmla="*/ 12136 w 12146"/>
                  <a:gd name="T27" fmla="*/ 3423 h 9555"/>
                  <a:gd name="T28" fmla="*/ 12144 w 12146"/>
                  <a:gd name="T29" fmla="*/ 3266 h 9555"/>
                  <a:gd name="T30" fmla="*/ 12146 w 12146"/>
                  <a:gd name="T31" fmla="*/ 309 h 9555"/>
                  <a:gd name="T32" fmla="*/ 6081 w 12146"/>
                  <a:gd name="T33" fmla="*/ 3512 h 9555"/>
                  <a:gd name="T34" fmla="*/ 0 w 12146"/>
                  <a:gd name="T35" fmla="*/ 309 h 9555"/>
                  <a:gd name="T36" fmla="*/ 0 w 12146"/>
                  <a:gd name="T37" fmla="*/ 3259 h 9555"/>
                  <a:gd name="T38" fmla="*/ 7 w 12146"/>
                  <a:gd name="T39" fmla="*/ 3402 h 9555"/>
                  <a:gd name="T40" fmla="*/ 19 w 12146"/>
                  <a:gd name="T41" fmla="*/ 3524 h 9555"/>
                  <a:gd name="T42" fmla="*/ 38 w 12146"/>
                  <a:gd name="T43" fmla="*/ 3628 h 9555"/>
                  <a:gd name="T44" fmla="*/ 64 w 12146"/>
                  <a:gd name="T45" fmla="*/ 3715 h 9555"/>
                  <a:gd name="T46" fmla="*/ 97 w 12146"/>
                  <a:gd name="T47" fmla="*/ 3788 h 9555"/>
                  <a:gd name="T48" fmla="*/ 137 w 12146"/>
                  <a:gd name="T49" fmla="*/ 3847 h 9555"/>
                  <a:gd name="T50" fmla="*/ 185 w 12146"/>
                  <a:gd name="T51" fmla="*/ 3896 h 9555"/>
                  <a:gd name="T52" fmla="*/ 241 w 12146"/>
                  <a:gd name="T53" fmla="*/ 3935 h 9555"/>
                  <a:gd name="T54" fmla="*/ 307 w 12146"/>
                  <a:gd name="T55" fmla="*/ 3967 h 9555"/>
                  <a:gd name="T56" fmla="*/ 381 w 12146"/>
                  <a:gd name="T57" fmla="*/ 3994 h 9555"/>
                  <a:gd name="T58" fmla="*/ 464 w 12146"/>
                  <a:gd name="T59" fmla="*/ 4018 h 9555"/>
                  <a:gd name="T60" fmla="*/ 606 w 12146"/>
                  <a:gd name="T61" fmla="*/ 4051 h 9555"/>
                  <a:gd name="T62" fmla="*/ 771 w 12146"/>
                  <a:gd name="T63" fmla="*/ 4089 h 9555"/>
                  <a:gd name="T64" fmla="*/ 894 w 12146"/>
                  <a:gd name="T65" fmla="*/ 4118 h 9555"/>
                  <a:gd name="T66" fmla="*/ 959 w 12146"/>
                  <a:gd name="T67" fmla="*/ 7005 h 9555"/>
                  <a:gd name="T68" fmla="*/ 2557 w 12146"/>
                  <a:gd name="T69" fmla="*/ 9555 h 9555"/>
                  <a:gd name="T70" fmla="*/ 4794 w 12146"/>
                  <a:gd name="T71" fmla="*/ 7005 h 9555"/>
                  <a:gd name="T72" fmla="*/ 7352 w 12146"/>
                  <a:gd name="T73" fmla="*/ 9555 h 9555"/>
                  <a:gd name="T74" fmla="*/ 9589 w 12146"/>
                  <a:gd name="T75" fmla="*/ 7005 h 9555"/>
                  <a:gd name="T76" fmla="*/ 10867 w 12146"/>
                  <a:gd name="T77" fmla="*/ 4135 h 9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146" h="9555">
                    <a:moveTo>
                      <a:pt x="10867" y="4135"/>
                    </a:moveTo>
                    <a:lnTo>
                      <a:pt x="11030" y="4122"/>
                    </a:lnTo>
                    <a:lnTo>
                      <a:pt x="11182" y="4112"/>
                    </a:lnTo>
                    <a:lnTo>
                      <a:pt x="11252" y="4107"/>
                    </a:lnTo>
                    <a:lnTo>
                      <a:pt x="11321" y="4101"/>
                    </a:lnTo>
                    <a:lnTo>
                      <a:pt x="11385" y="4096"/>
                    </a:lnTo>
                    <a:lnTo>
                      <a:pt x="11447" y="4090"/>
                    </a:lnTo>
                    <a:lnTo>
                      <a:pt x="11507" y="4083"/>
                    </a:lnTo>
                    <a:lnTo>
                      <a:pt x="11564" y="4074"/>
                    </a:lnTo>
                    <a:lnTo>
                      <a:pt x="11617" y="4065"/>
                    </a:lnTo>
                    <a:lnTo>
                      <a:pt x="11669" y="4054"/>
                    </a:lnTo>
                    <a:lnTo>
                      <a:pt x="11717" y="4041"/>
                    </a:lnTo>
                    <a:lnTo>
                      <a:pt x="11762" y="4027"/>
                    </a:lnTo>
                    <a:lnTo>
                      <a:pt x="11805" y="4010"/>
                    </a:lnTo>
                    <a:lnTo>
                      <a:pt x="11845" y="3990"/>
                    </a:lnTo>
                    <a:lnTo>
                      <a:pt x="11883" y="3968"/>
                    </a:lnTo>
                    <a:lnTo>
                      <a:pt x="11917" y="3943"/>
                    </a:lnTo>
                    <a:lnTo>
                      <a:pt x="11949" y="3916"/>
                    </a:lnTo>
                    <a:lnTo>
                      <a:pt x="11979" y="3885"/>
                    </a:lnTo>
                    <a:lnTo>
                      <a:pt x="12006" y="3851"/>
                    </a:lnTo>
                    <a:lnTo>
                      <a:pt x="12031" y="3812"/>
                    </a:lnTo>
                    <a:lnTo>
                      <a:pt x="12053" y="3771"/>
                    </a:lnTo>
                    <a:lnTo>
                      <a:pt x="12073" y="3724"/>
                    </a:lnTo>
                    <a:lnTo>
                      <a:pt x="12090" y="3673"/>
                    </a:lnTo>
                    <a:lnTo>
                      <a:pt x="12105" y="3618"/>
                    </a:lnTo>
                    <a:lnTo>
                      <a:pt x="12117" y="3559"/>
                    </a:lnTo>
                    <a:lnTo>
                      <a:pt x="12128" y="3493"/>
                    </a:lnTo>
                    <a:lnTo>
                      <a:pt x="12136" y="3423"/>
                    </a:lnTo>
                    <a:lnTo>
                      <a:pt x="12141" y="3347"/>
                    </a:lnTo>
                    <a:lnTo>
                      <a:pt x="12144" y="3266"/>
                    </a:lnTo>
                    <a:lnTo>
                      <a:pt x="12146" y="3179"/>
                    </a:lnTo>
                    <a:lnTo>
                      <a:pt x="12146" y="309"/>
                    </a:lnTo>
                    <a:lnTo>
                      <a:pt x="11973" y="19"/>
                    </a:lnTo>
                    <a:lnTo>
                      <a:pt x="6081" y="3512"/>
                    </a:lnTo>
                    <a:lnTo>
                      <a:pt x="182" y="0"/>
                    </a:lnTo>
                    <a:lnTo>
                      <a:pt x="0" y="309"/>
                    </a:lnTo>
                    <a:lnTo>
                      <a:pt x="0" y="3179"/>
                    </a:lnTo>
                    <a:lnTo>
                      <a:pt x="0" y="3259"/>
                    </a:lnTo>
                    <a:lnTo>
                      <a:pt x="4" y="3332"/>
                    </a:lnTo>
                    <a:lnTo>
                      <a:pt x="7" y="3402"/>
                    </a:lnTo>
                    <a:lnTo>
                      <a:pt x="12" y="3465"/>
                    </a:lnTo>
                    <a:lnTo>
                      <a:pt x="19" y="3524"/>
                    </a:lnTo>
                    <a:lnTo>
                      <a:pt x="27" y="3579"/>
                    </a:lnTo>
                    <a:lnTo>
                      <a:pt x="38" y="3628"/>
                    </a:lnTo>
                    <a:lnTo>
                      <a:pt x="50" y="3673"/>
                    </a:lnTo>
                    <a:lnTo>
                      <a:pt x="64" y="3715"/>
                    </a:lnTo>
                    <a:lnTo>
                      <a:pt x="79" y="3753"/>
                    </a:lnTo>
                    <a:lnTo>
                      <a:pt x="97" y="3788"/>
                    </a:lnTo>
                    <a:lnTo>
                      <a:pt x="116" y="3819"/>
                    </a:lnTo>
                    <a:lnTo>
                      <a:pt x="137" y="3847"/>
                    </a:lnTo>
                    <a:lnTo>
                      <a:pt x="160" y="3873"/>
                    </a:lnTo>
                    <a:lnTo>
                      <a:pt x="185" y="3896"/>
                    </a:lnTo>
                    <a:lnTo>
                      <a:pt x="212" y="3916"/>
                    </a:lnTo>
                    <a:lnTo>
                      <a:pt x="241" y="3935"/>
                    </a:lnTo>
                    <a:lnTo>
                      <a:pt x="274" y="3952"/>
                    </a:lnTo>
                    <a:lnTo>
                      <a:pt x="307" y="3967"/>
                    </a:lnTo>
                    <a:lnTo>
                      <a:pt x="343" y="3982"/>
                    </a:lnTo>
                    <a:lnTo>
                      <a:pt x="381" y="3994"/>
                    </a:lnTo>
                    <a:lnTo>
                      <a:pt x="421" y="4007"/>
                    </a:lnTo>
                    <a:lnTo>
                      <a:pt x="464" y="4018"/>
                    </a:lnTo>
                    <a:lnTo>
                      <a:pt x="508" y="4030"/>
                    </a:lnTo>
                    <a:lnTo>
                      <a:pt x="606" y="4051"/>
                    </a:lnTo>
                    <a:lnTo>
                      <a:pt x="713" y="4075"/>
                    </a:lnTo>
                    <a:lnTo>
                      <a:pt x="771" y="4089"/>
                    </a:lnTo>
                    <a:lnTo>
                      <a:pt x="831" y="4102"/>
                    </a:lnTo>
                    <a:lnTo>
                      <a:pt x="894" y="4118"/>
                    </a:lnTo>
                    <a:lnTo>
                      <a:pt x="959" y="4135"/>
                    </a:lnTo>
                    <a:lnTo>
                      <a:pt x="959" y="7005"/>
                    </a:lnTo>
                    <a:lnTo>
                      <a:pt x="2557" y="7005"/>
                    </a:lnTo>
                    <a:lnTo>
                      <a:pt x="2557" y="9555"/>
                    </a:lnTo>
                    <a:lnTo>
                      <a:pt x="4794" y="9555"/>
                    </a:lnTo>
                    <a:lnTo>
                      <a:pt x="4794" y="7005"/>
                    </a:lnTo>
                    <a:lnTo>
                      <a:pt x="7352" y="7005"/>
                    </a:lnTo>
                    <a:lnTo>
                      <a:pt x="7352" y="9555"/>
                    </a:lnTo>
                    <a:lnTo>
                      <a:pt x="9589" y="9555"/>
                    </a:lnTo>
                    <a:lnTo>
                      <a:pt x="9589" y="7005"/>
                    </a:lnTo>
                    <a:lnTo>
                      <a:pt x="10867" y="7005"/>
                    </a:lnTo>
                    <a:lnTo>
                      <a:pt x="10867" y="4135"/>
                    </a:lnTo>
                    <a:close/>
                  </a:path>
                </a:pathLst>
              </a:cu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zh-CN" altLang="en-US" sz="3360" b="1">
                  <a:solidFill>
                    <a:prstClr val="white"/>
                  </a:solidFill>
                  <a:latin typeface="微软雅黑" panose="020B0503020204020204" pitchFamily="34" charset="-122"/>
                  <a:ea typeface="微软雅黑" panose="020B0503020204020204" pitchFamily="34" charset="-122"/>
                </a:endParaRPr>
              </a:p>
            </p:txBody>
          </p:sp>
        </p:grpSp>
        <p:sp>
          <p:nvSpPr>
            <p:cNvPr id="6" name="TextBox 33">
              <a:extLst>
                <a:ext uri="{FF2B5EF4-FFF2-40B4-BE49-F238E27FC236}">
                  <a16:creationId xmlns:a16="http://schemas.microsoft.com/office/drawing/2014/main" id="{78461AAA-8FD3-2355-280D-B47DCEBEAF37}"/>
                </a:ext>
              </a:extLst>
            </p:cNvPr>
            <p:cNvSpPr txBox="1"/>
            <p:nvPr/>
          </p:nvSpPr>
          <p:spPr>
            <a:xfrm>
              <a:off x="728742" y="235719"/>
              <a:ext cx="3483218" cy="436016"/>
            </a:xfrm>
            <a:prstGeom prst="rect">
              <a:avLst/>
            </a:prstGeom>
            <a:noFill/>
          </p:spPr>
          <p:txBody>
            <a:bodyPr wrap="square" rtlCol="0">
              <a:spAutoFit/>
            </a:bodyPr>
            <a:lstStyle/>
            <a:p>
              <a:pPr defTabSz="1097280"/>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系统架构</a:t>
              </a:r>
            </a:p>
          </p:txBody>
        </p:sp>
      </p:grpSp>
      <p:pic>
        <p:nvPicPr>
          <p:cNvPr id="9" name="图片 8">
            <a:extLst>
              <a:ext uri="{FF2B5EF4-FFF2-40B4-BE49-F238E27FC236}">
                <a16:creationId xmlns:a16="http://schemas.microsoft.com/office/drawing/2014/main" id="{8BB2D370-7BF5-E097-E73B-294DE0DE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725" y="188751"/>
            <a:ext cx="967292" cy="967292"/>
          </a:xfrm>
          <a:prstGeom prst="rect">
            <a:avLst/>
          </a:prstGeom>
        </p:spPr>
      </p:pic>
      <p:sp>
        <p:nvSpPr>
          <p:cNvPr id="10" name="矩形: 圆角 9">
            <a:extLst>
              <a:ext uri="{FF2B5EF4-FFF2-40B4-BE49-F238E27FC236}">
                <a16:creationId xmlns:a16="http://schemas.microsoft.com/office/drawing/2014/main" id="{35D32F23-E6A2-D1D5-7D1C-6FEB0B145ED9}"/>
              </a:ext>
            </a:extLst>
          </p:cNvPr>
          <p:cNvSpPr/>
          <p:nvPr/>
        </p:nvSpPr>
        <p:spPr>
          <a:xfrm>
            <a:off x="2762054" y="1414021"/>
            <a:ext cx="6014301" cy="603315"/>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Adobe 黑体 Std R"/>
              </a:rPr>
              <a:t>Graphic User Interface </a:t>
            </a:r>
            <a:endParaRPr lang="zh-CN" altLang="en-US" sz="2400" dirty="0">
              <a:solidFill>
                <a:schemeClr val="tx1"/>
              </a:solidFill>
              <a:latin typeface="Adobe 黑体 Std R"/>
            </a:endParaRPr>
          </a:p>
        </p:txBody>
      </p:sp>
      <p:sp>
        <p:nvSpPr>
          <p:cNvPr id="11" name="矩形: 圆角 10">
            <a:extLst>
              <a:ext uri="{FF2B5EF4-FFF2-40B4-BE49-F238E27FC236}">
                <a16:creationId xmlns:a16="http://schemas.microsoft.com/office/drawing/2014/main" id="{29884939-CC16-F897-AC5C-BF743612A4BB}"/>
              </a:ext>
            </a:extLst>
          </p:cNvPr>
          <p:cNvSpPr/>
          <p:nvPr/>
        </p:nvSpPr>
        <p:spPr>
          <a:xfrm>
            <a:off x="2762054" y="2248261"/>
            <a:ext cx="1574276" cy="603315"/>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dobe 黑体 Std R"/>
              </a:rPr>
              <a:t>JSON</a:t>
            </a:r>
            <a:endParaRPr lang="zh-CN" altLang="en-US" dirty="0">
              <a:solidFill>
                <a:schemeClr val="tx1"/>
              </a:solidFill>
              <a:latin typeface="Adobe 黑体 Std R"/>
            </a:endParaRPr>
          </a:p>
        </p:txBody>
      </p:sp>
      <p:sp>
        <p:nvSpPr>
          <p:cNvPr id="12" name="矩形: 圆角 11">
            <a:extLst>
              <a:ext uri="{FF2B5EF4-FFF2-40B4-BE49-F238E27FC236}">
                <a16:creationId xmlns:a16="http://schemas.microsoft.com/office/drawing/2014/main" id="{D8CABEDE-DB84-3BED-3464-119C852FCC00}"/>
              </a:ext>
            </a:extLst>
          </p:cNvPr>
          <p:cNvSpPr/>
          <p:nvPr/>
        </p:nvSpPr>
        <p:spPr>
          <a:xfrm>
            <a:off x="6853287" y="2248260"/>
            <a:ext cx="1923068" cy="603315"/>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dobe 黑体 Std R"/>
              </a:rPr>
              <a:t>JavaScript</a:t>
            </a:r>
            <a:endParaRPr lang="zh-CN" altLang="en-US" dirty="0">
              <a:solidFill>
                <a:schemeClr val="tx1"/>
              </a:solidFill>
              <a:latin typeface="Adobe 黑体 Std R"/>
            </a:endParaRPr>
          </a:p>
        </p:txBody>
      </p:sp>
      <p:sp>
        <p:nvSpPr>
          <p:cNvPr id="13" name="矩形: 圆角 12">
            <a:extLst>
              <a:ext uri="{FF2B5EF4-FFF2-40B4-BE49-F238E27FC236}">
                <a16:creationId xmlns:a16="http://schemas.microsoft.com/office/drawing/2014/main" id="{7F5EB6E2-829C-2667-5F86-AEB21011E0C8}"/>
              </a:ext>
            </a:extLst>
          </p:cNvPr>
          <p:cNvSpPr/>
          <p:nvPr/>
        </p:nvSpPr>
        <p:spPr>
          <a:xfrm>
            <a:off x="4807670" y="2248260"/>
            <a:ext cx="1574276" cy="603315"/>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dobe 黑体 Std R"/>
              </a:rPr>
              <a:t>HTML</a:t>
            </a:r>
            <a:endParaRPr lang="zh-CN" altLang="en-US" dirty="0">
              <a:solidFill>
                <a:schemeClr val="tx1"/>
              </a:solidFill>
              <a:latin typeface="Adobe 黑体 Std R"/>
            </a:endParaRPr>
          </a:p>
        </p:txBody>
      </p:sp>
      <p:sp>
        <p:nvSpPr>
          <p:cNvPr id="14" name="矩形: 圆角 13">
            <a:extLst>
              <a:ext uri="{FF2B5EF4-FFF2-40B4-BE49-F238E27FC236}">
                <a16:creationId xmlns:a16="http://schemas.microsoft.com/office/drawing/2014/main" id="{FAA92BB9-705A-D0EF-3EE1-70EECEDB4D74}"/>
              </a:ext>
            </a:extLst>
          </p:cNvPr>
          <p:cNvSpPr/>
          <p:nvPr/>
        </p:nvSpPr>
        <p:spPr>
          <a:xfrm>
            <a:off x="2762054" y="3082499"/>
            <a:ext cx="6014301" cy="603315"/>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Adobe 黑体 Std R"/>
              </a:rPr>
              <a:t>Result API Interface </a:t>
            </a:r>
            <a:endParaRPr lang="zh-CN" altLang="en-US" sz="2400" dirty="0">
              <a:solidFill>
                <a:schemeClr val="tx1"/>
              </a:solidFill>
              <a:latin typeface="Adobe 黑体 Std R"/>
            </a:endParaRPr>
          </a:p>
        </p:txBody>
      </p:sp>
      <p:sp>
        <p:nvSpPr>
          <p:cNvPr id="15" name="矩形: 圆角 14">
            <a:extLst>
              <a:ext uri="{FF2B5EF4-FFF2-40B4-BE49-F238E27FC236}">
                <a16:creationId xmlns:a16="http://schemas.microsoft.com/office/drawing/2014/main" id="{592834D1-B5DE-BFE1-8C5D-24060427F110}"/>
              </a:ext>
            </a:extLst>
          </p:cNvPr>
          <p:cNvSpPr/>
          <p:nvPr/>
        </p:nvSpPr>
        <p:spPr>
          <a:xfrm>
            <a:off x="2762054" y="3916737"/>
            <a:ext cx="6014301" cy="603315"/>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Adobe 黑体 Std R"/>
              </a:rPr>
              <a:t>Flask</a:t>
            </a:r>
            <a:endParaRPr lang="zh-CN" altLang="en-US" sz="2400" dirty="0">
              <a:solidFill>
                <a:schemeClr val="tx1"/>
              </a:solidFill>
              <a:latin typeface="Adobe 黑体 Std R"/>
            </a:endParaRPr>
          </a:p>
        </p:txBody>
      </p:sp>
      <p:sp>
        <p:nvSpPr>
          <p:cNvPr id="16" name="矩形: 圆角 15">
            <a:extLst>
              <a:ext uri="{FF2B5EF4-FFF2-40B4-BE49-F238E27FC236}">
                <a16:creationId xmlns:a16="http://schemas.microsoft.com/office/drawing/2014/main" id="{CEC9C3CD-6F54-E680-BECE-9C32C570D511}"/>
              </a:ext>
            </a:extLst>
          </p:cNvPr>
          <p:cNvSpPr/>
          <p:nvPr/>
        </p:nvSpPr>
        <p:spPr>
          <a:xfrm>
            <a:off x="2762054" y="4750975"/>
            <a:ext cx="1574276" cy="1645113"/>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Adobe 黑体 Std R"/>
              </a:rPr>
              <a:t>Neo4j</a:t>
            </a:r>
            <a:endParaRPr lang="zh-CN" altLang="en-US" sz="2400" dirty="0">
              <a:solidFill>
                <a:schemeClr val="tx1"/>
              </a:solidFill>
              <a:latin typeface="Adobe 黑体 Std R"/>
            </a:endParaRPr>
          </a:p>
        </p:txBody>
      </p:sp>
      <p:sp>
        <p:nvSpPr>
          <p:cNvPr id="17" name="矩形: 圆角 16">
            <a:extLst>
              <a:ext uri="{FF2B5EF4-FFF2-40B4-BE49-F238E27FC236}">
                <a16:creationId xmlns:a16="http://schemas.microsoft.com/office/drawing/2014/main" id="{555EF7FC-8139-F494-7506-ABA53271A5A5}"/>
              </a:ext>
            </a:extLst>
          </p:cNvPr>
          <p:cNvSpPr/>
          <p:nvPr/>
        </p:nvSpPr>
        <p:spPr>
          <a:xfrm>
            <a:off x="4633273" y="4760569"/>
            <a:ext cx="4143081" cy="603315"/>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Adobe 黑体 Std R"/>
              </a:rPr>
              <a:t>Python API</a:t>
            </a:r>
            <a:endParaRPr lang="zh-CN" altLang="en-US" sz="2400" dirty="0">
              <a:solidFill>
                <a:schemeClr val="tx1"/>
              </a:solidFill>
              <a:latin typeface="Adobe 黑体 Std R"/>
            </a:endParaRPr>
          </a:p>
        </p:txBody>
      </p:sp>
      <p:sp>
        <p:nvSpPr>
          <p:cNvPr id="18" name="矩形: 圆角 17">
            <a:extLst>
              <a:ext uri="{FF2B5EF4-FFF2-40B4-BE49-F238E27FC236}">
                <a16:creationId xmlns:a16="http://schemas.microsoft.com/office/drawing/2014/main" id="{A0BAD3CE-E9C5-64E5-1C59-E0704B173C37}"/>
              </a:ext>
            </a:extLst>
          </p:cNvPr>
          <p:cNvSpPr/>
          <p:nvPr/>
        </p:nvSpPr>
        <p:spPr>
          <a:xfrm>
            <a:off x="4633272" y="5792773"/>
            <a:ext cx="1814661" cy="603315"/>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dobe 黑体 Std R"/>
              </a:rPr>
              <a:t>GCN</a:t>
            </a:r>
            <a:endParaRPr lang="zh-CN" altLang="en-US" dirty="0">
              <a:solidFill>
                <a:schemeClr val="tx1"/>
              </a:solidFill>
              <a:latin typeface="Adobe 黑体 Std R"/>
            </a:endParaRPr>
          </a:p>
        </p:txBody>
      </p:sp>
      <p:sp>
        <p:nvSpPr>
          <p:cNvPr id="19" name="矩形: 圆角 18">
            <a:extLst>
              <a:ext uri="{FF2B5EF4-FFF2-40B4-BE49-F238E27FC236}">
                <a16:creationId xmlns:a16="http://schemas.microsoft.com/office/drawing/2014/main" id="{41246C0B-795E-5833-4165-B284332F03E6}"/>
              </a:ext>
            </a:extLst>
          </p:cNvPr>
          <p:cNvSpPr/>
          <p:nvPr/>
        </p:nvSpPr>
        <p:spPr>
          <a:xfrm>
            <a:off x="6961693" y="5769204"/>
            <a:ext cx="1814661" cy="603315"/>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dobe 黑体 Std R"/>
              </a:rPr>
              <a:t>GAT</a:t>
            </a:r>
            <a:endParaRPr lang="zh-CN" altLang="en-US" dirty="0">
              <a:solidFill>
                <a:schemeClr val="tx1"/>
              </a:solidFill>
              <a:latin typeface="Adobe 黑体 Std R"/>
            </a:endParaRPr>
          </a:p>
        </p:txBody>
      </p:sp>
      <p:sp>
        <p:nvSpPr>
          <p:cNvPr id="20" name="箭头: 右 19">
            <a:extLst>
              <a:ext uri="{FF2B5EF4-FFF2-40B4-BE49-F238E27FC236}">
                <a16:creationId xmlns:a16="http://schemas.microsoft.com/office/drawing/2014/main" id="{53B46605-DDA2-B51A-3B8A-B2A88E05F9CD}"/>
              </a:ext>
            </a:extLst>
          </p:cNvPr>
          <p:cNvSpPr/>
          <p:nvPr/>
        </p:nvSpPr>
        <p:spPr>
          <a:xfrm rot="16200000">
            <a:off x="5370920" y="5392080"/>
            <a:ext cx="339365" cy="34892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735218AB-1FF6-025C-879D-E02C7B303847}"/>
              </a:ext>
            </a:extLst>
          </p:cNvPr>
          <p:cNvSpPr/>
          <p:nvPr/>
        </p:nvSpPr>
        <p:spPr>
          <a:xfrm rot="16200000">
            <a:off x="7699341" y="5387383"/>
            <a:ext cx="339365" cy="34892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559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TotalTime>
  <Words>2054</Words>
  <Application>Microsoft Office PowerPoint</Application>
  <PresentationFormat>宽屏</PresentationFormat>
  <Paragraphs>260</Paragraphs>
  <Slides>38</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38</vt:i4>
      </vt:variant>
    </vt:vector>
  </HeadingPairs>
  <TitlesOfParts>
    <vt:vector size="54" baseType="lpstr">
      <vt:lpstr>Adobe 黑体 Std R</vt:lpstr>
      <vt:lpstr>-apple-system</vt:lpstr>
      <vt:lpstr>Söhne</vt:lpstr>
      <vt:lpstr>等线</vt:lpstr>
      <vt:lpstr>等线 Light</vt:lpstr>
      <vt:lpstr>黑体</vt:lpstr>
      <vt:lpstr>华文琥珀</vt:lpstr>
      <vt:lpstr>思源黑体 CN Bold</vt:lpstr>
      <vt:lpstr>思源黑体 CN Heavy</vt:lpstr>
      <vt:lpstr>思源黑体 CN Medium</vt:lpstr>
      <vt:lpstr>Microsoft YaHei</vt:lpstr>
      <vt:lpstr>Microsoft YaHei</vt:lpstr>
      <vt:lpstr>Microsoft YaHei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 X</dc:creator>
  <cp:lastModifiedBy>X C</cp:lastModifiedBy>
  <cp:revision>71</cp:revision>
  <dcterms:created xsi:type="dcterms:W3CDTF">2023-04-02T02:38:54Z</dcterms:created>
  <dcterms:modified xsi:type="dcterms:W3CDTF">2024-01-03T14:09:47Z</dcterms:modified>
</cp:coreProperties>
</file>